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7"/>
  </p:notesMasterIdLst>
  <p:sldIdLst>
    <p:sldId id="257" r:id="rId2"/>
    <p:sldId id="367" r:id="rId3"/>
    <p:sldId id="275" r:id="rId4"/>
    <p:sldId id="277" r:id="rId5"/>
    <p:sldId id="419" r:id="rId6"/>
    <p:sldId id="469" r:id="rId7"/>
    <p:sldId id="418" r:id="rId8"/>
    <p:sldId id="471" r:id="rId9"/>
    <p:sldId id="532" r:id="rId10"/>
    <p:sldId id="533" r:id="rId11"/>
    <p:sldId id="534" r:id="rId12"/>
    <p:sldId id="535" r:id="rId13"/>
    <p:sldId id="536" r:id="rId14"/>
    <p:sldId id="537" r:id="rId15"/>
    <p:sldId id="558" r:id="rId16"/>
    <p:sldId id="538" r:id="rId17"/>
    <p:sldId id="539" r:id="rId18"/>
    <p:sldId id="420" r:id="rId19"/>
    <p:sldId id="475" r:id="rId20"/>
    <p:sldId id="423" r:id="rId21"/>
    <p:sldId id="541" r:id="rId22"/>
    <p:sldId id="540" r:id="rId23"/>
    <p:sldId id="542" r:id="rId24"/>
    <p:sldId id="544" r:id="rId25"/>
    <p:sldId id="543" r:id="rId26"/>
    <p:sldId id="546" r:id="rId27"/>
    <p:sldId id="545" r:id="rId28"/>
    <p:sldId id="548" r:id="rId29"/>
    <p:sldId id="551" r:id="rId30"/>
    <p:sldId id="549" r:id="rId31"/>
    <p:sldId id="552" r:id="rId32"/>
    <p:sldId id="553" r:id="rId33"/>
    <p:sldId id="550" r:id="rId34"/>
    <p:sldId id="554" r:id="rId35"/>
    <p:sldId id="555" r:id="rId36"/>
    <p:sldId id="556" r:id="rId37"/>
    <p:sldId id="557" r:id="rId38"/>
    <p:sldId id="559" r:id="rId39"/>
    <p:sldId id="421" r:id="rId40"/>
    <p:sldId id="422" r:id="rId41"/>
    <p:sldId id="478" r:id="rId42"/>
    <p:sldId id="476" r:id="rId43"/>
    <p:sldId id="503" r:id="rId44"/>
    <p:sldId id="477" r:id="rId45"/>
    <p:sldId id="479" r:id="rId46"/>
    <p:sldId id="560" r:id="rId47"/>
    <p:sldId id="453" r:id="rId48"/>
    <p:sldId id="454" r:id="rId49"/>
    <p:sldId id="456" r:id="rId50"/>
    <p:sldId id="561" r:id="rId51"/>
    <p:sldId id="457" r:id="rId52"/>
    <p:sldId id="460" r:id="rId53"/>
    <p:sldId id="461" r:id="rId54"/>
    <p:sldId id="458" r:id="rId55"/>
    <p:sldId id="440" r:id="rId56"/>
    <p:sldId id="565" r:id="rId57"/>
    <p:sldId id="504" r:id="rId58"/>
    <p:sldId id="462" r:id="rId59"/>
    <p:sldId id="459" r:id="rId60"/>
    <p:sldId id="463" r:id="rId61"/>
    <p:sldId id="442" r:id="rId62"/>
    <p:sldId id="566" r:id="rId63"/>
    <p:sldId id="464" r:id="rId64"/>
    <p:sldId id="570" r:id="rId65"/>
    <p:sldId id="571" r:id="rId66"/>
    <p:sldId id="572" r:id="rId67"/>
    <p:sldId id="567" r:id="rId68"/>
    <p:sldId id="480" r:id="rId69"/>
    <p:sldId id="564" r:id="rId70"/>
    <p:sldId id="443" r:id="rId71"/>
    <p:sldId id="563" r:id="rId72"/>
    <p:sldId id="499" r:id="rId73"/>
    <p:sldId id="500" r:id="rId74"/>
    <p:sldId id="505" r:id="rId75"/>
    <p:sldId id="361" r:id="rId7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83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54"/>
    <p:restoredTop sz="96370"/>
  </p:normalViewPr>
  <p:slideViewPr>
    <p:cSldViewPr snapToGrid="0">
      <p:cViewPr varScale="1">
        <p:scale>
          <a:sx n="115" d="100"/>
          <a:sy n="115" d="100"/>
        </p:scale>
        <p:origin x="224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5.png>
</file>

<file path=ppt/media/image2.jpeg>
</file>

<file path=ppt/media/image21.png>
</file>

<file path=ppt/media/image24.png>
</file>

<file path=ppt/media/image26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66.png>
</file>

<file path=ppt/media/image67.png>
</file>

<file path=ppt/media/image68.png>
</file>

<file path=ppt/media/image69.png>
</file>

<file path=ppt/media/image70.png>
</file>

<file path=ppt/media/image71.png>
</file>

<file path=ppt/media/image7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965489-FE6A-0441-86D9-D8127CE9BEB1}" type="datetimeFigureOut">
              <a:rPr lang="en-US" smtClean="0"/>
              <a:t>11/2/23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409957-5081-B945-8D07-08B254227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479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bff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}{\partial \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bfa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 = \begin{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a_{1}} &amp; \frac{\partial f_{2}}{\partial a_{1}} &amp; \frac{\partial f_{3}}{\partial a_{1}}\\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a_{2}} &amp; \frac{\partial f_{2}}{\partial a_{2}} &amp; \frac{\partial f_{3}}{\partial a_{2}}\\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a_{3}} &amp; \frac{\partial f_{2}}{\partial a_{3}} &amp; \frac{\partial f_{3}}{\partial a_{3}}\\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\frac{\partial f_{1}}{\partial a_{4}} &amp; \frac{\partial f_{2}}{\partial a_{4}} &amp; \frac{\partial f_{4}}{\partial a_{4}}</a:t>
            </a:r>
          </a:p>
          <a:p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\end{</a:t>
            </a:r>
            <a:r>
              <a:rPr lang="en-CA" dirty="0" err="1">
                <a:solidFill>
                  <a:srgbClr val="000000"/>
                </a:solidFill>
                <a:effectLst/>
                <a:latin typeface="Monaco" pitchFamily="2" charset="77"/>
              </a:rPr>
              <a:t>bmatrix</a:t>
            </a:r>
            <a:r>
              <a:rPr lang="en-CA" dirty="0">
                <a:solidFill>
                  <a:srgbClr val="000000"/>
                </a:solidFill>
                <a:effectLst/>
                <a:latin typeface="Monaco" pitchFamily="2" charset="77"/>
              </a:rPr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66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409957-5081-B945-8D07-08B254227C12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7029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C097A0-37D2-654A-874F-99FA23BC11A3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87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246E0-A1AB-55EC-A48C-F6A79C2928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2EEE5-A6D8-4932-2DDD-0F70E9F470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1344B-9B8C-9CB0-8F77-B550BFAFB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694AD-2BCA-7D18-416B-C72C74527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39B50-95BE-1890-37F6-DB182D0C3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15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7402F-76BB-45CE-23EA-E478932A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70C91E-E612-8685-5826-A48C94B83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9B1A0-6ED6-BE00-9FB8-54282052B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2FB59-2973-50D7-D000-A8404F42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0DAA4-BBB7-98B0-C794-BE08C9B0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87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9A6452-1424-B452-BDA5-964AF8552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2E469F-2D56-2716-954D-C66055BEDC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EBF74-D67C-1585-1349-983765711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0A51F-4DD7-04E7-28FD-AA3546CA5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9433B-8EC6-0A63-60BD-90A898E79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54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D1461-B52E-C72B-B831-B812A1771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79F6-C188-0A56-0BCC-D6011347F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95766-4708-86ED-0877-F07D91917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609100-5059-8572-BE0F-58F466E7D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4F718-D5A8-2131-D4DF-64475B354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4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59F51-770C-53D4-AF74-76FA5DB21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F7E70-E3E1-72FF-E6F3-D34696618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890542-169F-3F13-F1FF-2143057BC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6144-48A8-2884-C381-B68C036D8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51277-7FE4-736A-6F8F-9843B7A83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17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A191F-2E8F-2459-CB83-EC827E8BA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B894D-8E3F-59D8-19BC-E8CDBDB01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FE4DC1-B35C-D259-B4EE-C59A2A266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5D9A6-8CD2-B378-BCFC-0EBE04C64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ABDEE9-F45B-0B35-13D5-9806A800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FF19FA-16EF-5D84-892D-20C2551D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52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1B804-9858-0AE4-922D-92A86B2C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9B72A2-7BAC-4117-CB2C-132012C4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62CCF-CDDC-B055-B97D-319EDB400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B6E535-D231-21BB-47F6-C25359CEB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8464-08F5-F315-C6B8-7D2EF9AC43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3F7CF-73A3-9C8A-8032-1310063E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4156A7-77CB-F339-69DF-5E014BC4E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799242-B3EB-B853-EA83-2AE9A11F0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9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16687-917C-431E-4C06-1318F3A3E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14EA36-233E-727A-99A0-90DA18AB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7E8DA-4DC3-ACEF-3400-9BADD4B7B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8CEFB-70EF-19A1-2E6F-077764084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51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CAF47-833C-E274-C1EC-8CE64F429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7F204-C3F8-C073-B96B-16D473C2C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CBD4E-F50D-0FB3-95EC-13E7AC774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993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CCE3-0EE9-72A5-1DF7-6CB21AEE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47CFC-23DB-6916-B8A3-139DBF756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12B7C-7E1D-23EB-EB37-90AFD6369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C3469-60DF-A1A7-A210-E3D7894D9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D0C2C-E2EF-3910-0C19-3DB09AE9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4849D-3C46-F656-0ADC-082EDB552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502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46D5-C25E-33C5-E0A9-CB2DC562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05130-9D75-7E47-9768-0FBA5302F1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A45C5E-77B6-A510-BC71-F71CEECFC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5B53B-CF3A-BC26-F2F8-EFC9A190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DF343-E018-38CB-1B91-03FF3233C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C96A1-8F07-EDC5-5CB0-BAF3F8D7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1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E9A7EA-DE57-A2B8-8165-16CE5DDC5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D6393-FA0C-D527-0F14-358333FB1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B58C-605C-A935-6FED-5846A8E74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E4B3C-43C9-C846-9A92-BF72B4DF0572}" type="datetimeFigureOut">
              <a:rPr lang="en-US" smtClean="0"/>
              <a:t>11/2/23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A90D-3380-6BFF-8D6A-96AFFCC6A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F37D68-F982-26A7-F184-C0A1B999B6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FC7B5-209D-9E45-BB52-6F54596D0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95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46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image" Target="../media/image41.emf"/><Relationship Id="rId4" Type="http://schemas.openxmlformats.org/officeDocument/2006/relationships/image" Target="../media/image37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image" Target="../media/image16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image" Target="../media/image52.emf"/><Relationship Id="rId4" Type="http://schemas.openxmlformats.org/officeDocument/2006/relationships/image" Target="../media/image16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emf"/><Relationship Id="rId4" Type="http://schemas.openxmlformats.org/officeDocument/2006/relationships/image" Target="../media/image16.emf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2.emf"/><Relationship Id="rId3" Type="http://schemas.openxmlformats.org/officeDocument/2006/relationships/image" Target="../media/image57.emf"/><Relationship Id="rId7" Type="http://schemas.openxmlformats.org/officeDocument/2006/relationships/image" Target="../media/image61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3.emf"/><Relationship Id="rId5" Type="http://schemas.openxmlformats.org/officeDocument/2006/relationships/image" Target="../media/image52.emf"/><Relationship Id="rId4" Type="http://schemas.openxmlformats.org/officeDocument/2006/relationships/image" Target="../media/image16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emf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B0A6D-61C1-E08C-0682-59E0A5CE5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  <a:t>CM20315 - Machine Learning</a:t>
            </a:r>
            <a:br>
              <a:rPr lang="en-CA" b="0" i="0" dirty="0">
                <a:solidFill>
                  <a:srgbClr val="212529"/>
                </a:solidFill>
                <a:effectLst/>
                <a:latin typeface="-apple-system"/>
              </a:rPr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6311EE-E9F1-9F11-7353-2C7CDEE3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6426"/>
            <a:ext cx="2730500" cy="1130300"/>
          </a:xfrm>
          <a:prstGeom prst="rect">
            <a:avLst/>
          </a:prstGeom>
        </p:spPr>
      </p:pic>
      <p:pic>
        <p:nvPicPr>
          <p:cNvPr id="1026" name="Picture 2" descr="How to silence your phone – Don't be an annoyance! | | Resource Centre by  Reliance Digital">
            <a:extLst>
              <a:ext uri="{FF2B5EF4-FFF2-40B4-BE49-F238E27FC236}">
                <a16:creationId xmlns:a16="http://schemas.microsoft.com/office/drawing/2014/main" id="{F08C61C2-4357-0DD0-BE11-0832EA1F48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938146" y="4426325"/>
            <a:ext cx="4315708" cy="18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7157D68-BF36-C895-B1E7-35863FF88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78759"/>
            <a:ext cx="9144000" cy="1398863"/>
          </a:xfrm>
        </p:spPr>
        <p:txBody>
          <a:bodyPr/>
          <a:lstStyle/>
          <a:p>
            <a:r>
              <a:rPr lang="en-US" dirty="0"/>
              <a:t>Prof. Simon Prince </a:t>
            </a:r>
          </a:p>
          <a:p>
            <a:r>
              <a:rPr lang="en-US" dirty="0">
                <a:solidFill>
                  <a:srgbClr val="212529"/>
                </a:solidFill>
                <a:latin typeface="-apple-system"/>
              </a:rPr>
              <a:t>7a. Gradients</a:t>
            </a:r>
            <a:endParaRPr lang="en-CA" dirty="0">
              <a:solidFill>
                <a:srgbClr val="212529"/>
              </a:solidFill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534075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97E72-22DC-EBA4-FCF1-760FDBC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to compute gradient efficiently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9CFB-3304-5C46-A505-7288AF8E6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dirty="0">
                <a:solidFill>
                  <a:srgbClr val="CB8362"/>
                </a:solidFill>
              </a:rPr>
              <a:t>Backpropagation algorithm</a:t>
            </a:r>
            <a:r>
              <a:rPr lang="en-US" dirty="0"/>
              <a:t>”</a:t>
            </a:r>
          </a:p>
          <a:p>
            <a:r>
              <a:rPr lang="en-US" dirty="0" err="1"/>
              <a:t>Rumelhart</a:t>
            </a:r>
            <a:r>
              <a:rPr lang="en-US" dirty="0"/>
              <a:t>, Hinton, and Williams (1986)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960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ACBE3-379A-B4E0-0FDC-7EEE7067A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intuition #1:  </a:t>
            </a:r>
            <a:r>
              <a:rPr lang="en-US" dirty="0">
                <a:solidFill>
                  <a:srgbClr val="CB8362"/>
                </a:solidFill>
              </a:rPr>
              <a:t>the forward pass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6BF23E-D9C8-29F6-7592-288027CA4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13" y="1690688"/>
            <a:ext cx="8759521" cy="2852460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DE0D64C-95BC-0065-1820-26875649676F}"/>
              </a:ext>
            </a:extLst>
          </p:cNvPr>
          <p:cNvSpPr txBox="1">
            <a:spLocks/>
          </p:cNvSpPr>
          <p:nvPr/>
        </p:nvSpPr>
        <p:spPr>
          <a:xfrm>
            <a:off x="838200" y="51673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Orange weight multiplies activation (</a:t>
            </a:r>
            <a:r>
              <a:rPr lang="en-US" sz="2400" dirty="0" err="1">
                <a:latin typeface="+mn-lt"/>
              </a:rPr>
              <a:t>ReLU</a:t>
            </a:r>
            <a:r>
              <a:rPr lang="en-US" sz="2400" dirty="0">
                <a:latin typeface="+mn-lt"/>
              </a:rPr>
              <a:t> output) in previous layer  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We want to know how change in orange weight affects loss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If we double activation in previous layer, weight will have twice the effect</a:t>
            </a:r>
          </a:p>
          <a:p>
            <a:pPr marL="571500" indent="-5715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Conclusion: </a:t>
            </a:r>
            <a:r>
              <a:rPr lang="en-US" sz="2400" dirty="0">
                <a:solidFill>
                  <a:srgbClr val="CB8362"/>
                </a:solidFill>
                <a:latin typeface="+mn-lt"/>
              </a:rPr>
              <a:t>we need to know the activations at each layer.</a:t>
            </a:r>
          </a:p>
        </p:txBody>
      </p:sp>
    </p:spTree>
    <p:extLst>
      <p:ext uri="{BB962C8B-B14F-4D97-AF65-F5344CB8AC3E}">
        <p14:creationId xmlns:p14="http://schemas.microsoft.com/office/powerpoint/2010/main" val="400158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b="65585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915C61-42F5-C682-93CB-ACEC2E868153}"/>
              </a:ext>
            </a:extLst>
          </p:cNvPr>
          <p:cNvSpPr txBox="1"/>
          <p:nvPr/>
        </p:nvSpPr>
        <p:spPr>
          <a:xfrm>
            <a:off x="3140162" y="5024798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  <a:br>
              <a:rPr lang="en-CA" dirty="0">
                <a:effectLst/>
                <a:latin typeface="Times New Roman" panose="02020603050405020304" pitchFamily="18" charset="0"/>
              </a:rPr>
            </a:b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f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model output changes the loss </a:t>
            </a:r>
            <a:r>
              <a:rPr lang="en-CA" i="1" dirty="0">
                <a:effectLst/>
                <a:latin typeface="Times New Roman" panose="02020603050405020304" pitchFamily="18" charset="0"/>
              </a:rPr>
              <a:t>l</a:t>
            </a:r>
            <a:endParaRPr lang="en-CA" dirty="0">
              <a:effectLst/>
              <a:latin typeface="Times New Roman" panose="02020603050405020304" pitchFamily="18" charset="0"/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C7DAC64-CD58-7CBB-DA37-5EF27658DF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6E8322-1522-12E4-E759-6D7D3B12C7AF}"/>
              </a:ext>
            </a:extLst>
          </p:cNvPr>
          <p:cNvSpPr/>
          <p:nvPr/>
        </p:nvSpPr>
        <p:spPr>
          <a:xfrm>
            <a:off x="1923393" y="1587061"/>
            <a:ext cx="7312769" cy="262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39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33989" b="31596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224750-E412-F4AF-F858-3BE2B8BA38DD}"/>
              </a:ext>
            </a:extLst>
          </p:cNvPr>
          <p:cNvSpPr txBox="1"/>
          <p:nvPr/>
        </p:nvSpPr>
        <p:spPr>
          <a:xfrm>
            <a:off x="3396975" y="5002924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this output changes the loss</a:t>
            </a: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4A2E2800-AB40-0DC3-46D3-5C0B7EC1E4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55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EA7510-0613-8107-03A5-D80F75B56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418" t="67673" b="-2088"/>
          <a:stretch/>
        </p:blipFill>
        <p:spPr>
          <a:xfrm>
            <a:off x="1818290" y="1587061"/>
            <a:ext cx="9049412" cy="253299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DAA4EC5-D538-63F0-A857-537AC30959EE}"/>
              </a:ext>
            </a:extLst>
          </p:cNvPr>
          <p:cNvSpPr txBox="1">
            <a:spLocks/>
          </p:cNvSpPr>
          <p:nvPr/>
        </p:nvSpPr>
        <p:spPr>
          <a:xfrm>
            <a:off x="838200" y="4124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BackProp</a:t>
            </a:r>
            <a:r>
              <a:rPr lang="en-US" dirty="0"/>
              <a:t> intuition #2: </a:t>
            </a:r>
            <a:r>
              <a:rPr lang="en-US" dirty="0">
                <a:solidFill>
                  <a:srgbClr val="CB8362"/>
                </a:solidFill>
              </a:rPr>
              <a:t>the backward pass</a:t>
            </a:r>
            <a:endParaRPr lang="en-US" dirty="0"/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7EFC7CE1-AB76-276F-FD72-FF3597E22A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9642"/>
          <a:stretch/>
        </p:blipFill>
        <p:spPr>
          <a:xfrm>
            <a:off x="1451050" y="4120055"/>
            <a:ext cx="9987850" cy="6621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F0730E4-9498-C9FE-3D9D-8C7908AAFBC8}"/>
              </a:ext>
            </a:extLst>
          </p:cNvPr>
          <p:cNvSpPr txBox="1"/>
          <p:nvPr/>
        </p:nvSpPr>
        <p:spPr>
          <a:xfrm>
            <a:off x="3478923" y="4856230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effectLst/>
                <a:latin typeface="Times New Roman" panose="02020603050405020304" pitchFamily="18" charset="0"/>
              </a:rPr>
              <a:t>To calculate how a small change in a weight or bias feeding into hidden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modifies the loss, we need to know:</a:t>
            </a:r>
          </a:p>
          <a:p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1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a change in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2</a:t>
            </a:r>
            <a:r>
              <a:rPr lang="en-CA" dirty="0">
                <a:effectLst/>
                <a:latin typeface="Times New Roman" panose="02020603050405020304" pitchFamily="18" charset="0"/>
              </a:rPr>
              <a:t> affects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endParaRPr lang="en-CA" dirty="0">
              <a:effectLst/>
              <a:latin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layer </a:t>
            </a:r>
            <a:r>
              <a:rPr lang="en-CA" b="1" dirty="0">
                <a:effectLst/>
                <a:latin typeface="Times New Roman" panose="02020603050405020304" pitchFamily="18" charset="0"/>
              </a:rPr>
              <a:t>h</a:t>
            </a:r>
            <a:r>
              <a:rPr lang="en-CA" baseline="-25000" dirty="0">
                <a:effectLst/>
                <a:latin typeface="Times New Roman" panose="02020603050405020304" pitchFamily="18" charset="0"/>
              </a:rPr>
              <a:t>3</a:t>
            </a:r>
            <a:r>
              <a:rPr lang="en-CA" dirty="0">
                <a:effectLst/>
                <a:latin typeface="Times New Roman" panose="02020603050405020304" pitchFamily="18" charset="0"/>
              </a:rPr>
              <a:t> changes the model output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CA" dirty="0">
                <a:effectLst/>
                <a:latin typeface="Times New Roman" panose="02020603050405020304" pitchFamily="18" charset="0"/>
              </a:rPr>
              <a:t>how the model output changes the loss</a:t>
            </a:r>
          </a:p>
        </p:txBody>
      </p:sp>
    </p:spTree>
    <p:extLst>
      <p:ext uri="{BB962C8B-B14F-4D97-AF65-F5344CB8AC3E}">
        <p14:creationId xmlns:p14="http://schemas.microsoft.com/office/powerpoint/2010/main" val="4182788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>
                <a:solidFill>
                  <a:srgbClr val="CB8362"/>
                </a:solidFill>
              </a:rPr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27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9BB8B-E8EB-CC74-1190-6D8A51208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Toy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1776AF-88CF-AF1C-DCBE-4E4EEAF6D2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79" t="-18606" r="1079" b="-5321"/>
          <a:stretch/>
        </p:blipFill>
        <p:spPr>
          <a:xfrm>
            <a:off x="1403794" y="1828800"/>
            <a:ext cx="9186108" cy="7698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743AD6-96CB-03A1-6FC4-47F744678A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3119924"/>
            <a:ext cx="2858495" cy="397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1A6FCA-7653-490D-09A5-16D9D66F8114}"/>
              </a:ext>
            </a:extLst>
          </p:cNvPr>
          <p:cNvSpPr txBox="1"/>
          <p:nvPr/>
        </p:nvSpPr>
        <p:spPr>
          <a:xfrm>
            <a:off x="1123720" y="4259380"/>
            <a:ext cx="96948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Consists of a series of functions that are composed with each other.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Unlike in neural networks just uses scalars (not vectors)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“Activation functions” sin, exp, cos</a:t>
            </a:r>
          </a:p>
        </p:txBody>
      </p:sp>
    </p:spTree>
    <p:extLst>
      <p:ext uri="{BB962C8B-B14F-4D97-AF65-F5344CB8AC3E}">
        <p14:creationId xmlns:p14="http://schemas.microsoft.com/office/powerpoint/2010/main" val="726685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9BB8B-E8EB-CC74-1190-6D8A51208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Toy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A53144-6BCB-2587-B5C6-7EC27A7906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944379"/>
            <a:ext cx="9106298" cy="6211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27BD13-1B0D-781D-B160-40A00D8D0DEB}"/>
              </a:ext>
            </a:extLst>
          </p:cNvPr>
          <p:cNvSpPr txBox="1"/>
          <p:nvPr/>
        </p:nvSpPr>
        <p:spPr>
          <a:xfrm>
            <a:off x="5484967" y="4442989"/>
            <a:ext cx="1222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Derivatives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A09DE-66B4-BB6D-E4DB-0769C8D38A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443" t="320" b="-1"/>
          <a:stretch/>
        </p:blipFill>
        <p:spPr>
          <a:xfrm>
            <a:off x="2563225" y="5454443"/>
            <a:ext cx="7065549" cy="5415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ED03A4-07B3-87E3-5D48-4588C82822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3166" b="-250"/>
          <a:stretch/>
        </p:blipFill>
        <p:spPr>
          <a:xfrm>
            <a:off x="4666752" y="3108907"/>
            <a:ext cx="2858495" cy="3978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914C921-D3A4-7DEF-EB16-B40CD06DCE46}"/>
              </a:ext>
            </a:extLst>
          </p:cNvPr>
          <p:cNvSpPr/>
          <p:nvPr/>
        </p:nvSpPr>
        <p:spPr>
          <a:xfrm>
            <a:off x="8778240" y="5634446"/>
            <a:ext cx="252549" cy="3615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482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toy function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681A17-4931-D056-B8C0-364F1E5184B1}"/>
              </a:ext>
            </a:extLst>
          </p:cNvPr>
          <p:cNvSpPr txBox="1"/>
          <p:nvPr/>
        </p:nvSpPr>
        <p:spPr>
          <a:xfrm>
            <a:off x="700753" y="4091032"/>
            <a:ext cx="2214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want to calculate: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D0B7634-87AF-49AC-A534-FFDA8F51B647}"/>
              </a:ext>
            </a:extLst>
          </p:cNvPr>
          <p:cNvCxnSpPr>
            <a:cxnSpLocks/>
          </p:cNvCxnSpPr>
          <p:nvPr/>
        </p:nvCxnSpPr>
        <p:spPr>
          <a:xfrm flipH="1">
            <a:off x="8053330" y="4951170"/>
            <a:ext cx="1696726" cy="490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/>
              <p:nvPr/>
            </p:nvSpPr>
            <p:spPr>
              <a:xfrm>
                <a:off x="9827172" y="4304839"/>
                <a:ext cx="236482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the loss l</a:t>
                </a:r>
                <a:r>
                  <a:rPr lang="en-US" baseline="-25000" dirty="0"/>
                  <a:t>i </a:t>
                </a:r>
                <a:r>
                  <a:rPr lang="en-US" dirty="0"/>
                  <a:t>for the </a:t>
                </a:r>
                <a:r>
                  <a:rPr lang="en-US" dirty="0" err="1"/>
                  <a:t>i’th</a:t>
                </a:r>
                <a:r>
                  <a:rPr lang="en-US" dirty="0"/>
                  <a:t> example?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54E019EF-7D60-1FA5-854F-9747EC2EF7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27172" y="4304839"/>
                <a:ext cx="2364828" cy="1200329"/>
              </a:xfrm>
              <a:prstGeom prst="rect">
                <a:avLst/>
              </a:prstGeom>
              <a:blipFill>
                <a:blip r:embed="rId2"/>
                <a:stretch>
                  <a:fillRect l="-2128" t="-2083" b="-7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29078125-6A4F-D018-E00C-E26BF0699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68"/>
          <a:stretch/>
        </p:blipFill>
        <p:spPr>
          <a:xfrm>
            <a:off x="1502945" y="1944379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D85248-0BE0-D6C0-FC6C-0FBD09236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4772" y="5582064"/>
            <a:ext cx="7772400" cy="6549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95E06E-B03A-8119-ADF0-1989AC2C8A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r="3166" b="-250"/>
          <a:stretch/>
        </p:blipFill>
        <p:spPr>
          <a:xfrm>
            <a:off x="4666752" y="3119924"/>
            <a:ext cx="2858495" cy="39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139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 of composed functions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08F5A0-CA99-FD92-839B-C90A82CD63CC}"/>
              </a:ext>
            </a:extLst>
          </p:cNvPr>
          <p:cNvSpPr txBox="1"/>
          <p:nvPr/>
        </p:nvSpPr>
        <p:spPr>
          <a:xfrm>
            <a:off x="380438" y="3744814"/>
            <a:ext cx="8378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Calculating expressions by hand: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expressions very complicated.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obvious redundancy (look at sin terms in bottom equation)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693291-2ABD-47DD-2EAE-3627B91DEE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944379"/>
            <a:ext cx="9106298" cy="6211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71EF12-A668-42D1-7487-11998058B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3808" y="4959234"/>
            <a:ext cx="7772400" cy="17633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81ABB0-FE80-C89F-BFAD-4FFAA0FBD6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3166" b="-250"/>
          <a:stretch/>
        </p:blipFill>
        <p:spPr>
          <a:xfrm>
            <a:off x="4666752" y="3119924"/>
            <a:ext cx="2858495" cy="39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08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raphic 17">
            <a:extLst>
              <a:ext uri="{FF2B5EF4-FFF2-40B4-BE49-F238E27FC236}">
                <a16:creationId xmlns:a16="http://schemas.microsoft.com/office/drawing/2014/main" id="{949B07A7-1CE9-4940-08E7-A3A46C427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762" y="1763485"/>
            <a:ext cx="11760009" cy="338545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0382F4-E3AE-6AC9-CAF8-78B29B26B884}"/>
              </a:ext>
            </a:extLst>
          </p:cNvPr>
          <p:cNvSpPr txBox="1">
            <a:spLocks/>
          </p:cNvSpPr>
          <p:nvPr/>
        </p:nvSpPr>
        <p:spPr>
          <a:xfrm>
            <a:off x="838200" y="5736771"/>
            <a:ext cx="10515600" cy="7561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Multiclass classification problem (discrete classes, &gt;2 possible values)</a:t>
            </a:r>
          </a:p>
          <a:p>
            <a:r>
              <a:rPr lang="en-US" dirty="0"/>
              <a:t>Convolutional network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3731F4-9539-91CB-612F-FD04B6BAB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4" y="365125"/>
            <a:ext cx="10515600" cy="1325563"/>
          </a:xfrm>
        </p:spPr>
        <p:txBody>
          <a:bodyPr/>
          <a:lstStyle/>
          <a:p>
            <a:r>
              <a:rPr lang="en-US" dirty="0"/>
              <a:t>Music genre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73121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656685" y="342900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A660B-6E3B-AB83-159F-C140C2EBC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580690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C6043-DEB8-1516-BAF1-A8F3BD252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2756235"/>
            <a:ext cx="2858495" cy="39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03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656685" y="342900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A660B-6E3B-AB83-159F-C140C2EBC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580690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C6043-DEB8-1516-BAF1-A8F3BD252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2756235"/>
            <a:ext cx="2858495" cy="397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C8BAD3-56ED-7130-AF77-1FD140FD98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8674"/>
          <a:stretch/>
        </p:blipFill>
        <p:spPr>
          <a:xfrm>
            <a:off x="3914507" y="3633836"/>
            <a:ext cx="1962290" cy="15991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3BF21E-6DE4-4E75-4DA5-E0BFFCDBD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8674"/>
          <a:stretch/>
        </p:blipFill>
        <p:spPr>
          <a:xfrm>
            <a:off x="7116245" y="3519644"/>
            <a:ext cx="1962290" cy="15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519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656685" y="342900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A660B-6E3B-AB83-159F-C140C2EBC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580690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C6043-DEB8-1516-BAF1-A8F3BD252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2756235"/>
            <a:ext cx="2858495" cy="3978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4E0693-044B-24B9-6129-A514E84ED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7307" y="5755607"/>
            <a:ext cx="9430031" cy="5755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C8BAD3-56ED-7130-AF77-1FD140FD9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8674"/>
          <a:stretch/>
        </p:blipFill>
        <p:spPr>
          <a:xfrm>
            <a:off x="3914507" y="3633836"/>
            <a:ext cx="1962290" cy="15991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73BF21E-6DE4-4E75-4DA5-E0BFFCDBD3F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8674"/>
          <a:stretch/>
        </p:blipFill>
        <p:spPr>
          <a:xfrm>
            <a:off x="7116245" y="3519644"/>
            <a:ext cx="1962290" cy="159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252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656685" y="342900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A660B-6E3B-AB83-159F-C140C2EBC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580690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C6043-DEB8-1516-BAF1-A8F3BD252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2756235"/>
            <a:ext cx="2858495" cy="3978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865FEB-DF0B-79D3-B696-5A134121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393" y="3925948"/>
            <a:ext cx="6976850" cy="68126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2030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656685" y="342900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9A660B-6E3B-AB83-159F-C140C2EBCC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8"/>
          <a:stretch/>
        </p:blipFill>
        <p:spPr>
          <a:xfrm>
            <a:off x="1502945" y="1580690"/>
            <a:ext cx="9106298" cy="621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BC6043-DEB8-1516-BAF1-A8F3BD2523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3166" b="-250"/>
          <a:stretch/>
        </p:blipFill>
        <p:spPr>
          <a:xfrm>
            <a:off x="4666752" y="2756235"/>
            <a:ext cx="2858495" cy="3978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A865FEB-DF0B-79D3-B696-5A134121A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2393" y="3925948"/>
            <a:ext cx="6976850" cy="6812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4C174C-DB0D-DF17-F4C5-4E42480532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866" y="5379118"/>
            <a:ext cx="10248777" cy="81464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6137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DCAB8E-6685-6658-EA6A-71C7F6A89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4974" y="3988320"/>
            <a:ext cx="2794491" cy="90250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first of these derivatives is trivial</a:t>
            </a:r>
          </a:p>
        </p:txBody>
      </p:sp>
    </p:spTree>
    <p:extLst>
      <p:ext uri="{BB962C8B-B14F-4D97-AF65-F5344CB8AC3E}">
        <p14:creationId xmlns:p14="http://schemas.microsoft.com/office/powerpoint/2010/main" val="1223921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second of these derivatives is computed via the chain rule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D83EC-ACA1-101B-4662-A64E0748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820" y="3873247"/>
            <a:ext cx="2997200" cy="10541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C38F8C-C334-6EEE-A127-30CC76EF892A}"/>
              </a:ext>
            </a:extLst>
          </p:cNvPr>
          <p:cNvCxnSpPr>
            <a:cxnSpLocks/>
          </p:cNvCxnSpPr>
          <p:nvPr/>
        </p:nvCxnSpPr>
        <p:spPr>
          <a:xfrm flipV="1">
            <a:off x="3639791" y="5023692"/>
            <a:ext cx="1019945" cy="869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/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l</a:t>
                </a:r>
                <a:r>
                  <a:rPr lang="en-US" baseline="-25000" dirty="0"/>
                  <a:t>i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blipFill>
                <a:blip r:embed="rId4"/>
                <a:stretch>
                  <a:fillRect l="-2139" t="-3846" r="-535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29809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second derivative is computed via the chain rule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D83EC-ACA1-101B-4662-A64E0748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820" y="3873247"/>
            <a:ext cx="2997200" cy="10541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9D4A9F2-8CF2-72DD-6340-F23524726532}"/>
              </a:ext>
            </a:extLst>
          </p:cNvPr>
          <p:cNvCxnSpPr/>
          <p:nvPr/>
        </p:nvCxnSpPr>
        <p:spPr>
          <a:xfrm flipH="1" flipV="1">
            <a:off x="7782256" y="4731951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7C047BE-D4C0-01F9-B65B-8AF293671585}"/>
                  </a:ext>
                </a:extLst>
              </p:cNvPr>
              <p:cNvSpPr txBox="1"/>
              <p:nvPr/>
            </p:nvSpPr>
            <p:spPr>
              <a:xfrm>
                <a:off x="8183664" y="5403737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l</a:t>
                </a:r>
                <a:r>
                  <a:rPr lang="en-US" baseline="-25000" dirty="0"/>
                  <a:t>i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7C047BE-D4C0-01F9-B65B-8AF2936715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83664" y="5403737"/>
                <a:ext cx="2364828" cy="646331"/>
              </a:xfrm>
              <a:prstGeom prst="rect">
                <a:avLst/>
              </a:prstGeom>
              <a:blipFill>
                <a:blip r:embed="rId4"/>
                <a:stretch>
                  <a:fillRect l="-2139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8B2D257-BFDD-1CDF-77FC-0F3597F09D16}"/>
              </a:ext>
            </a:extLst>
          </p:cNvPr>
          <p:cNvCxnSpPr>
            <a:cxnSpLocks/>
          </p:cNvCxnSpPr>
          <p:nvPr/>
        </p:nvCxnSpPr>
        <p:spPr>
          <a:xfrm flipV="1">
            <a:off x="6455778" y="5023692"/>
            <a:ext cx="173999" cy="96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33C4023-1ED9-865F-E2FE-EC2F02A372F1}"/>
                  </a:ext>
                </a:extLst>
              </p:cNvPr>
              <p:cNvSpPr txBox="1"/>
              <p:nvPr/>
            </p:nvSpPr>
            <p:spPr>
              <a:xfrm>
                <a:off x="5574923" y="6007962"/>
                <a:ext cx="240194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f</a:t>
                </a:r>
                <a:r>
                  <a:rPr lang="en-US" baseline="-25000" dirty="0"/>
                  <a:t>3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33C4023-1ED9-865F-E2FE-EC2F02A372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4923" y="6007962"/>
                <a:ext cx="2401947" cy="646331"/>
              </a:xfrm>
              <a:prstGeom prst="rect">
                <a:avLst/>
              </a:prstGeom>
              <a:blipFill>
                <a:blip r:embed="rId5"/>
                <a:stretch>
                  <a:fillRect l="-2632" t="-5769" r="-1053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C38F8C-C334-6EEE-A127-30CC76EF892A}"/>
              </a:ext>
            </a:extLst>
          </p:cNvPr>
          <p:cNvCxnSpPr>
            <a:cxnSpLocks/>
          </p:cNvCxnSpPr>
          <p:nvPr/>
        </p:nvCxnSpPr>
        <p:spPr>
          <a:xfrm flipV="1">
            <a:off x="3639791" y="5023692"/>
            <a:ext cx="1019945" cy="869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/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l</a:t>
                </a:r>
                <a:r>
                  <a:rPr lang="en-US" baseline="-25000" dirty="0"/>
                  <a:t>i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blipFill>
                <a:blip r:embed="rId6"/>
                <a:stretch>
                  <a:fillRect l="-2139" t="-3846" r="-535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1759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second of these derivatives is computed via the chain rule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6D83EC-ACA1-101B-4662-A64E0748B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0820" y="3873247"/>
            <a:ext cx="2997200" cy="10541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9D4A9F2-8CF2-72DD-6340-F23524726532}"/>
              </a:ext>
            </a:extLst>
          </p:cNvPr>
          <p:cNvCxnSpPr/>
          <p:nvPr/>
        </p:nvCxnSpPr>
        <p:spPr>
          <a:xfrm flipH="1" flipV="1">
            <a:off x="7782256" y="4731951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C047BE-D4C0-01F9-B65B-8AF293671585}"/>
              </a:ext>
            </a:extLst>
          </p:cNvPr>
          <p:cNvSpPr txBox="1"/>
          <p:nvPr/>
        </p:nvSpPr>
        <p:spPr>
          <a:xfrm>
            <a:off x="8183664" y="5403737"/>
            <a:ext cx="236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Already computed!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8B2D257-BFDD-1CDF-77FC-0F3597F09D16}"/>
              </a:ext>
            </a:extLst>
          </p:cNvPr>
          <p:cNvCxnSpPr>
            <a:cxnSpLocks/>
          </p:cNvCxnSpPr>
          <p:nvPr/>
        </p:nvCxnSpPr>
        <p:spPr>
          <a:xfrm flipV="1">
            <a:off x="6455778" y="5023692"/>
            <a:ext cx="173999" cy="96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33C4023-1ED9-865F-E2FE-EC2F02A372F1}"/>
              </a:ext>
            </a:extLst>
          </p:cNvPr>
          <p:cNvSpPr txBox="1"/>
          <p:nvPr/>
        </p:nvSpPr>
        <p:spPr>
          <a:xfrm>
            <a:off x="6301648" y="6007962"/>
            <a:ext cx="1675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ymbol" pitchFamily="2" charset="2"/>
              </a:rPr>
              <a:t>w</a:t>
            </a:r>
            <a:r>
              <a:rPr lang="en-US" baseline="-25000" dirty="0"/>
              <a:t>3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5C38F8C-C334-6EEE-A127-30CC76EF892A}"/>
              </a:ext>
            </a:extLst>
          </p:cNvPr>
          <p:cNvCxnSpPr>
            <a:cxnSpLocks/>
          </p:cNvCxnSpPr>
          <p:nvPr/>
        </p:nvCxnSpPr>
        <p:spPr>
          <a:xfrm flipV="1">
            <a:off x="3639791" y="5023692"/>
            <a:ext cx="1019945" cy="869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/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l</a:t>
                </a:r>
                <a:r>
                  <a:rPr lang="en-US" baseline="-25000" dirty="0"/>
                  <a:t>i</a:t>
                </a:r>
                <a:r>
                  <a:rPr lang="en-US" dirty="0"/>
                  <a:t>?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771436C-875A-AACF-9499-B41C92D881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937" y="5911617"/>
                <a:ext cx="2364828" cy="646331"/>
              </a:xfrm>
              <a:prstGeom prst="rect">
                <a:avLst/>
              </a:prstGeom>
              <a:blipFill>
                <a:blip r:embed="rId4"/>
                <a:stretch>
                  <a:fillRect l="-2139" t="-3846" r="-535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118734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remaining derivatives also calculated by further use of chain rule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4FCB6D-0BC4-5E65-AC1E-4C43AF37A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822"/>
          <a:stretch/>
        </p:blipFill>
        <p:spPr>
          <a:xfrm>
            <a:off x="4146045" y="3644595"/>
            <a:ext cx="3886199" cy="58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88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E0C8D-2D80-FFE5-0270-8A109A65C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B61BD-02FC-5B03-319F-D6FD95ACF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Training dataset of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 pairs of input/output examples: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D18362"/>
                </a:solidFill>
              </a:rPr>
              <a:t>Loss function </a:t>
            </a:r>
            <a:r>
              <a:rPr lang="en-US" dirty="0"/>
              <a:t>or</a:t>
            </a:r>
            <a:r>
              <a:rPr lang="en-US" dirty="0">
                <a:solidFill>
                  <a:srgbClr val="D18362"/>
                </a:solidFill>
              </a:rPr>
              <a:t> cost function </a:t>
            </a:r>
            <a:r>
              <a:rPr lang="en-US" dirty="0"/>
              <a:t>measures how bad model is: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or for short: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213AD1-BB85-D32F-5939-00AE24C4F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0364" y="2361635"/>
            <a:ext cx="2044700" cy="533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64D6ED-2B64-2314-F230-4BB6656E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864" y="5078069"/>
            <a:ext cx="9017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625C9C0-F7EB-03BC-B7DB-A54E81C07478}"/>
              </a:ext>
            </a:extLst>
          </p:cNvPr>
          <p:cNvCxnSpPr>
            <a:cxnSpLocks/>
          </p:cNvCxnSpPr>
          <p:nvPr/>
        </p:nvCxnSpPr>
        <p:spPr>
          <a:xfrm flipH="1">
            <a:off x="6553200" y="5315818"/>
            <a:ext cx="1578429" cy="0"/>
          </a:xfrm>
          <a:prstGeom prst="straightConnector1">
            <a:avLst/>
          </a:prstGeom>
          <a:ln>
            <a:solidFill>
              <a:srgbClr val="D1836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C8B7488-223B-FEFB-F91E-C590B5B9FE04}"/>
              </a:ext>
            </a:extLst>
          </p:cNvPr>
          <p:cNvSpPr txBox="1"/>
          <p:nvPr/>
        </p:nvSpPr>
        <p:spPr>
          <a:xfrm>
            <a:off x="8263782" y="5145053"/>
            <a:ext cx="34710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Returns a scalar that is smaller when model maps inputs to outputs better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E89E66-ECD8-582C-F1BD-73D9BF48B6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950" y="3872395"/>
            <a:ext cx="48641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569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remaining derivatives also calculated by further use of chain rule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4FCB6D-0BC4-5E65-AC1E-4C43AF37A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822"/>
          <a:stretch/>
        </p:blipFill>
        <p:spPr>
          <a:xfrm>
            <a:off x="4146045" y="3644595"/>
            <a:ext cx="3886199" cy="584052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3D6DEE9-322E-5801-5E29-40BB8D03EC7F}"/>
              </a:ext>
            </a:extLst>
          </p:cNvPr>
          <p:cNvCxnSpPr>
            <a:cxnSpLocks/>
          </p:cNvCxnSpPr>
          <p:nvPr/>
        </p:nvCxnSpPr>
        <p:spPr>
          <a:xfrm flipH="1" flipV="1">
            <a:off x="6208963" y="4270884"/>
            <a:ext cx="1230855" cy="559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9D17A2C-D2BC-2432-8AA0-7EFF46145C66}"/>
              </a:ext>
            </a:extLst>
          </p:cNvPr>
          <p:cNvSpPr txBox="1"/>
          <p:nvPr/>
        </p:nvSpPr>
        <p:spPr>
          <a:xfrm>
            <a:off x="7439818" y="4797790"/>
            <a:ext cx="2364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Already computed!</a:t>
            </a:r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BDA0CA6-73BB-F938-5C39-0B218F2CD2E4}"/>
              </a:ext>
            </a:extLst>
          </p:cNvPr>
          <p:cNvCxnSpPr>
            <a:cxnSpLocks/>
          </p:cNvCxnSpPr>
          <p:nvPr/>
        </p:nvCxnSpPr>
        <p:spPr>
          <a:xfrm flipV="1">
            <a:off x="4658040" y="4270884"/>
            <a:ext cx="278626" cy="668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1F57A55-62E3-0FF3-FCB0-C52164A05183}"/>
              </a:ext>
            </a:extLst>
          </p:cNvPr>
          <p:cNvSpPr txBox="1"/>
          <p:nvPr/>
        </p:nvSpPr>
        <p:spPr>
          <a:xfrm>
            <a:off x="4103086" y="4954949"/>
            <a:ext cx="1038884" cy="38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-sin[f</a:t>
            </a:r>
            <a:r>
              <a:rPr lang="en-CA" baseline="-25000" dirty="0"/>
              <a:t>2</a:t>
            </a:r>
            <a:r>
              <a:rPr lang="en-CA" dirty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192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remaining derivatives also calculated by further use of chain rule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4FCB6D-0BC4-5E65-AC1E-4C43AF37A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586"/>
          <a:stretch/>
        </p:blipFill>
        <p:spPr>
          <a:xfrm>
            <a:off x="4146045" y="3644595"/>
            <a:ext cx="3886199" cy="12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874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remaining derivatives also calculated by further use of chain rule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4FCB6D-0BC4-5E65-AC1E-4C43AF37AB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-1357"/>
          <a:stretch/>
        </p:blipFill>
        <p:spPr>
          <a:xfrm>
            <a:off x="4146045" y="3644594"/>
            <a:ext cx="3886199" cy="308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Compute the derivatives of the loss with respect to these intermediate quantities, but in reverse order.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99704C-2CA9-19A1-9216-E50141A0EFAA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remaining derivatives also calculated by further use of chain rule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B45596-3654-5C63-E974-35E97B8AF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866" y="5379118"/>
            <a:ext cx="10248777" cy="81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463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Find how the loss changes as a function of the parameters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 and </a:t>
            </a:r>
            <a:r>
              <a:rPr lang="en-US" dirty="0">
                <a:latin typeface="Symbol" pitchFamily="2" charset="2"/>
              </a:rPr>
              <a:t>w</a:t>
            </a:r>
            <a:r>
              <a:rPr lang="en-US" dirty="0"/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AEA323-9F93-8316-856A-672E743E83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78"/>
          <a:stretch/>
        </p:blipFill>
        <p:spPr>
          <a:xfrm>
            <a:off x="4853733" y="3889412"/>
            <a:ext cx="2484533" cy="971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AB3A35-C11E-876B-B317-5ACD7806B911}"/>
              </a:ext>
            </a:extLst>
          </p:cNvPr>
          <p:cNvSpPr txBox="1"/>
          <p:nvPr/>
        </p:nvSpPr>
        <p:spPr>
          <a:xfrm>
            <a:off x="838200" y="3739049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Another application of the chain rule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1AE0D0B-57D5-19AC-98C7-D716B2C359A0}"/>
              </a:ext>
            </a:extLst>
          </p:cNvPr>
          <p:cNvCxnSpPr/>
          <p:nvPr/>
        </p:nvCxnSpPr>
        <p:spPr>
          <a:xfrm flipH="1" flipV="1">
            <a:off x="7782256" y="4731951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8C6F9C6-532B-31B6-6760-22ECFFEF43A7}"/>
                  </a:ext>
                </a:extLst>
              </p:cNvPr>
              <p:cNvSpPr txBox="1"/>
              <p:nvPr/>
            </p:nvSpPr>
            <p:spPr>
              <a:xfrm>
                <a:off x="8348344" y="5403737"/>
                <a:ext cx="236482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change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8C6F9C6-532B-31B6-6760-22ECFFEF43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48344" y="5403737"/>
                <a:ext cx="2364828" cy="646331"/>
              </a:xfrm>
              <a:prstGeom prst="rect">
                <a:avLst/>
              </a:prstGeom>
              <a:blipFill>
                <a:blip r:embed="rId4"/>
                <a:stretch>
                  <a:fillRect l="-2139" t="-3846" r="-1604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DA08D5-1942-0015-534C-B2A3FB87FBED}"/>
              </a:ext>
            </a:extLst>
          </p:cNvPr>
          <p:cNvCxnSpPr>
            <a:cxnSpLocks/>
          </p:cNvCxnSpPr>
          <p:nvPr/>
        </p:nvCxnSpPr>
        <p:spPr>
          <a:xfrm flipV="1">
            <a:off x="6455778" y="5023692"/>
            <a:ext cx="173999" cy="96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BBB6063-C787-4897-3111-2756A4144696}"/>
                  </a:ext>
                </a:extLst>
              </p:cNvPr>
              <p:cNvSpPr txBox="1"/>
              <p:nvPr/>
            </p:nvSpPr>
            <p:spPr>
              <a:xfrm>
                <a:off x="5574923" y="6007962"/>
                <a:ext cx="26087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r>
                      <a:rPr lang="en-CA" b="0" i="0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Symbol" pitchFamily="2" charset="2"/>
                      </a:rPr>
                      <m:t>w</m:t>
                    </m:r>
                    <m:r>
                      <m:rPr>
                        <m:nor/>
                      </m:rPr>
                      <a:rPr lang="en-US" baseline="-25000" dirty="0"/>
                      <m:t>k</m:t>
                    </m:r>
                  </m:oMath>
                </a14:m>
                <a:r>
                  <a:rPr lang="en-US" dirty="0"/>
                  <a:t> change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BBB6063-C787-4897-3111-2756A41446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4923" y="6007962"/>
                <a:ext cx="2608741" cy="646331"/>
              </a:xfrm>
              <a:prstGeom prst="rect">
                <a:avLst/>
              </a:prstGeom>
              <a:blipFill>
                <a:blip r:embed="rId5"/>
                <a:stretch>
                  <a:fillRect l="-2427" t="-5769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B0D3B14-983B-AA0B-BC6B-ACDC300C7B6A}"/>
              </a:ext>
            </a:extLst>
          </p:cNvPr>
          <p:cNvCxnSpPr>
            <a:cxnSpLocks/>
          </p:cNvCxnSpPr>
          <p:nvPr/>
        </p:nvCxnSpPr>
        <p:spPr>
          <a:xfrm flipV="1">
            <a:off x="3639791" y="5023692"/>
            <a:ext cx="1019945" cy="869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8688A99-BD0D-5C98-FC98-0E3BCB5AA05C}"/>
                  </a:ext>
                </a:extLst>
              </p:cNvPr>
              <p:cNvSpPr txBox="1"/>
              <p:nvPr/>
            </p:nvSpPr>
            <p:spPr>
              <a:xfrm>
                <a:off x="2758936" y="5911617"/>
                <a:ext cx="24845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r>
                      <a:rPr lang="en-CA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Symbol" pitchFamily="2" charset="2"/>
                      </a:rPr>
                      <m:t>w</m:t>
                    </m:r>
                    <m:r>
                      <m:rPr>
                        <m:nor/>
                      </m:rPr>
                      <a:rPr lang="en-US" baseline="-25000" dirty="0"/>
                      <m:t>k</m:t>
                    </m:r>
                  </m:oMath>
                </a14:m>
                <a:r>
                  <a:rPr lang="en-US" dirty="0"/>
                  <a:t> change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58688A99-BD0D-5C98-FC98-0E3BCB5AA0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936" y="5911617"/>
                <a:ext cx="2484533" cy="646331"/>
              </a:xfrm>
              <a:prstGeom prst="rect">
                <a:avLst/>
              </a:prstGeom>
              <a:blipFill>
                <a:blip r:embed="rId6"/>
                <a:stretch>
                  <a:fillRect l="-2041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74927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Find how the loss changes as a function of the parameters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 and </a:t>
            </a:r>
            <a:r>
              <a:rPr lang="en-US" dirty="0">
                <a:latin typeface="Symbol" pitchFamily="2" charset="2"/>
              </a:rPr>
              <a:t>w</a:t>
            </a:r>
            <a:r>
              <a:rPr lang="en-US" dirty="0"/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AEA323-9F93-8316-856A-672E743E83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78"/>
          <a:stretch/>
        </p:blipFill>
        <p:spPr>
          <a:xfrm>
            <a:off x="4853733" y="3889412"/>
            <a:ext cx="2484533" cy="971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AB3A35-C11E-876B-B317-5ACD7806B911}"/>
              </a:ext>
            </a:extLst>
          </p:cNvPr>
          <p:cNvSpPr txBox="1"/>
          <p:nvPr/>
        </p:nvSpPr>
        <p:spPr>
          <a:xfrm>
            <a:off x="838200" y="3739049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Another application of the chain rule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1AE0D0B-57D5-19AC-98C7-D716B2C359A0}"/>
              </a:ext>
            </a:extLst>
          </p:cNvPr>
          <p:cNvCxnSpPr/>
          <p:nvPr/>
        </p:nvCxnSpPr>
        <p:spPr>
          <a:xfrm flipH="1" flipV="1">
            <a:off x="7782256" y="4731951"/>
            <a:ext cx="1282262" cy="653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8C6F9C6-532B-31B6-6760-22ECFFEF43A7}"/>
              </a:ext>
            </a:extLst>
          </p:cNvPr>
          <p:cNvSpPr txBox="1"/>
          <p:nvPr/>
        </p:nvSpPr>
        <p:spPr>
          <a:xfrm>
            <a:off x="8348344" y="5403737"/>
            <a:ext cx="2364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Already calculated in part 1.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3DA08D5-1942-0015-534C-B2A3FB87FBED}"/>
              </a:ext>
            </a:extLst>
          </p:cNvPr>
          <p:cNvCxnSpPr>
            <a:cxnSpLocks/>
          </p:cNvCxnSpPr>
          <p:nvPr/>
        </p:nvCxnSpPr>
        <p:spPr>
          <a:xfrm flipV="1">
            <a:off x="6455778" y="5023692"/>
            <a:ext cx="0" cy="9662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BBB6063-C787-4897-3111-2756A4144696}"/>
              </a:ext>
            </a:extLst>
          </p:cNvPr>
          <p:cNvSpPr txBox="1"/>
          <p:nvPr/>
        </p:nvSpPr>
        <p:spPr>
          <a:xfrm>
            <a:off x="6315730" y="5989966"/>
            <a:ext cx="2608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</a:t>
            </a:r>
            <a:r>
              <a:rPr lang="en-US" baseline="-25000" dirty="0" err="1"/>
              <a:t>k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B0D3B14-983B-AA0B-BC6B-ACDC300C7B6A}"/>
              </a:ext>
            </a:extLst>
          </p:cNvPr>
          <p:cNvCxnSpPr>
            <a:cxnSpLocks/>
          </p:cNvCxnSpPr>
          <p:nvPr/>
        </p:nvCxnSpPr>
        <p:spPr>
          <a:xfrm flipV="1">
            <a:off x="3639791" y="5023692"/>
            <a:ext cx="1019945" cy="869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41715C4-3094-0F7E-2F92-F866AE54A68A}"/>
                  </a:ext>
                </a:extLst>
              </p:cNvPr>
              <p:cNvSpPr txBox="1"/>
              <p:nvPr/>
            </p:nvSpPr>
            <p:spPr>
              <a:xfrm>
                <a:off x="2758936" y="5911617"/>
                <a:ext cx="248453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How does a small </a:t>
                </a:r>
              </a:p>
              <a:p>
                <a:r>
                  <a:rPr lang="en-US" dirty="0"/>
                  <a:t>change in</a:t>
                </a:r>
                <a14:m>
                  <m:oMath xmlns:m="http://schemas.openxmlformats.org/officeDocument/2006/math">
                    <m:r>
                      <a:rPr lang="en-CA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Symbol" pitchFamily="2" charset="2"/>
                      </a:rPr>
                      <m:t>w</m:t>
                    </m:r>
                    <m:r>
                      <m:rPr>
                        <m:nor/>
                      </m:rPr>
                      <a:rPr lang="en-US" baseline="-25000" dirty="0"/>
                      <m:t>k</m:t>
                    </m:r>
                  </m:oMath>
                </a14:m>
                <a:r>
                  <a:rPr lang="en-US" dirty="0"/>
                  <a:t> change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?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41715C4-3094-0F7E-2F92-F866AE54A68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936" y="5911617"/>
                <a:ext cx="2484533" cy="646331"/>
              </a:xfrm>
              <a:prstGeom prst="rect">
                <a:avLst/>
              </a:prstGeom>
              <a:blipFill>
                <a:blip r:embed="rId4"/>
                <a:stretch>
                  <a:fillRect l="-2041" t="-384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73015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Find how the loss changes as a function of the parameters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 and </a:t>
            </a:r>
            <a:r>
              <a:rPr lang="en-US" dirty="0">
                <a:latin typeface="Symbol" pitchFamily="2" charset="2"/>
              </a:rPr>
              <a:t>w</a:t>
            </a:r>
            <a:r>
              <a:rPr lang="en-US" dirty="0"/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BAEA323-9F93-8316-856A-672E743E83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178"/>
          <a:stretch/>
        </p:blipFill>
        <p:spPr>
          <a:xfrm>
            <a:off x="4853733" y="3889412"/>
            <a:ext cx="2484533" cy="9715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AB3A35-C11E-876B-B317-5ACD7806B911}"/>
              </a:ext>
            </a:extLst>
          </p:cNvPr>
          <p:cNvSpPr txBox="1"/>
          <p:nvPr/>
        </p:nvSpPr>
        <p:spPr>
          <a:xfrm>
            <a:off x="838200" y="3739049"/>
            <a:ext cx="25889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Another application of the chain rule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Similarly for</a:t>
            </a:r>
            <a:r>
              <a:rPr lang="en-US" dirty="0">
                <a:latin typeface="Symbol" pitchFamily="2" charset="2"/>
              </a:rPr>
              <a:t> b </a:t>
            </a:r>
            <a:r>
              <a:rPr lang="en-US" dirty="0"/>
              <a:t>parameters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50D62DE-F983-FB1F-AB5F-29057BFA78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3833" b="50397"/>
          <a:stretch/>
        </p:blipFill>
        <p:spPr>
          <a:xfrm>
            <a:off x="4846878" y="4719551"/>
            <a:ext cx="248453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094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47C4-5194-572F-CCB6-6264A2143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1CA6303-5C5D-6F79-F8AF-DC1925A1CDC2}"/>
              </a:ext>
            </a:extLst>
          </p:cNvPr>
          <p:cNvSpPr txBox="1"/>
          <p:nvPr/>
        </p:nvSpPr>
        <p:spPr>
          <a:xfrm>
            <a:off x="727092" y="1690688"/>
            <a:ext cx="2588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Find how the loss changes as a function of the parameters </a:t>
            </a:r>
            <a:r>
              <a:rPr lang="en-US" dirty="0">
                <a:latin typeface="Symbol" pitchFamily="2" charset="2"/>
              </a:rPr>
              <a:t>b</a:t>
            </a:r>
            <a:r>
              <a:rPr lang="en-US" dirty="0"/>
              <a:t> and </a:t>
            </a:r>
            <a:r>
              <a:rPr lang="en-US" dirty="0">
                <a:latin typeface="Symbol" pitchFamily="2" charset="2"/>
              </a:rPr>
              <a:t>w</a:t>
            </a:r>
            <a:r>
              <a:rPr lang="en-US" dirty="0"/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ED2AD-9AAC-41DF-55A5-89EE11C13510}"/>
              </a:ext>
            </a:extLst>
          </p:cNvPr>
          <p:cNvSpPr/>
          <p:nvPr/>
        </p:nvSpPr>
        <p:spPr>
          <a:xfrm>
            <a:off x="3316077" y="5379118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0E0B95-246C-5077-9AB1-AED622F673B7}"/>
              </a:ext>
            </a:extLst>
          </p:cNvPr>
          <p:cNvSpPr/>
          <p:nvPr/>
        </p:nvSpPr>
        <p:spPr>
          <a:xfrm>
            <a:off x="4440906" y="5359670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C2F6E10-DE65-E2D7-FBB8-F9223C4352B7}"/>
              </a:ext>
            </a:extLst>
          </p:cNvPr>
          <p:cNvSpPr/>
          <p:nvPr/>
        </p:nvSpPr>
        <p:spPr>
          <a:xfrm>
            <a:off x="5637453" y="5381704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D7B60F-19CC-EA34-DEDA-65499B55543B}"/>
              </a:ext>
            </a:extLst>
          </p:cNvPr>
          <p:cNvSpPr/>
          <p:nvPr/>
        </p:nvSpPr>
        <p:spPr>
          <a:xfrm>
            <a:off x="4484974" y="5403737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783B77-E995-89E8-9BCA-A1C756A9B804}"/>
              </a:ext>
            </a:extLst>
          </p:cNvPr>
          <p:cNvSpPr/>
          <p:nvPr/>
        </p:nvSpPr>
        <p:spPr>
          <a:xfrm>
            <a:off x="6824391" y="5386501"/>
            <a:ext cx="451692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CF08F6-B2DF-BFC9-9604-5132134BCAEA}"/>
              </a:ext>
            </a:extLst>
          </p:cNvPr>
          <p:cNvSpPr/>
          <p:nvPr/>
        </p:nvSpPr>
        <p:spPr>
          <a:xfrm>
            <a:off x="7976871" y="5373647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006155-7570-B004-ECE5-BE1723BEDE23}"/>
              </a:ext>
            </a:extLst>
          </p:cNvPr>
          <p:cNvSpPr/>
          <p:nvPr/>
        </p:nvSpPr>
        <p:spPr>
          <a:xfrm>
            <a:off x="9175873" y="5371809"/>
            <a:ext cx="406966" cy="42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29F36C-62D4-47C3-A57D-55C364A457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674"/>
          <a:stretch/>
        </p:blipFill>
        <p:spPr>
          <a:xfrm>
            <a:off x="3767769" y="1690688"/>
            <a:ext cx="1962290" cy="15991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E20092-9B83-AE92-286D-668F7C6EB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674"/>
          <a:stretch/>
        </p:blipFill>
        <p:spPr>
          <a:xfrm>
            <a:off x="6969507" y="1576496"/>
            <a:ext cx="1962290" cy="15991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7F04F1-D6FE-7E31-5B53-F409466B8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92" y="4395677"/>
            <a:ext cx="10969492" cy="177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763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>
                <a:solidFill>
                  <a:srgbClr val="CB8362"/>
                </a:solidFill>
              </a:rPr>
              <a:t>Background mathematics</a:t>
            </a: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6663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3351D-5562-5524-2950-DD4CA61BA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75AB2-1CD3-157B-193B-0E9A1E7C0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251" y="2871951"/>
            <a:ext cx="1765300" cy="2197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74AD6D-4787-A67D-98D1-B2B249BE6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362" y="2471682"/>
            <a:ext cx="2374900" cy="330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1BDB5F6-68B0-AA33-C6E3-18320C8ACCC5}"/>
              </a:ext>
            </a:extLst>
          </p:cNvPr>
          <p:cNvSpPr txBox="1"/>
          <p:nvPr/>
        </p:nvSpPr>
        <p:spPr>
          <a:xfrm>
            <a:off x="914400" y="1839310"/>
            <a:ext cx="334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Scalar function f[] of a vector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50841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F4B86-4F4B-087A-1794-C2F285F4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60D8C2-577C-654C-D8CA-D35099191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6716" y="1385611"/>
            <a:ext cx="7438567" cy="3452258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53A766-D0A2-3B62-52F1-0A6907AB3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643" y="5261957"/>
            <a:ext cx="2384405" cy="136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2103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AFE-8599-A105-AEF1-01822CDE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6B2490-B9CC-3EB5-05B7-9BA31A7C07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300" y="3373384"/>
            <a:ext cx="3310832" cy="1714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F93597-C1D0-FF85-1D48-45EDE9B61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10" y="2933481"/>
            <a:ext cx="3832025" cy="2594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Scalar function f[] of a matrix  </a:t>
            </a:r>
            <a:r>
              <a:rPr lang="en-US" b="1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1291009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9141E34-9CE7-8933-F511-872718F72893}"/>
              </a:ext>
            </a:extLst>
          </p:cNvPr>
          <p:cNvSpPr txBox="1"/>
          <p:nvPr/>
        </p:nvSpPr>
        <p:spPr>
          <a:xfrm>
            <a:off x="935638" y="21009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Vector function </a:t>
            </a:r>
            <a:r>
              <a:rPr lang="en-US" b="1" dirty="0"/>
              <a:t>f[] </a:t>
            </a:r>
            <a:r>
              <a:rPr lang="en-US" dirty="0"/>
              <a:t>of vector </a:t>
            </a:r>
            <a:r>
              <a:rPr lang="en-US" b="1" dirty="0"/>
              <a:t>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DC461A2-D1B7-0E08-C8A8-0D6EBF0E9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Matrix calculus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91A1D7-C102-BC90-C6B5-7A8B861E0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0685" y="2871951"/>
            <a:ext cx="1765300" cy="2197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6A1EB3-4D30-7A8D-8DE4-2158DD6DC4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229084"/>
            <a:ext cx="1701800" cy="1651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49CC81-A381-423C-0ABE-51E35F1A7D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604" y="2895072"/>
            <a:ext cx="4502122" cy="2441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7066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7197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18" name="Content Placeholder 3">
            <a:extLst>
              <a:ext uri="{FF2B5EF4-FFF2-40B4-BE49-F238E27FC236}">
                <a16:creationId xmlns:a16="http://schemas.microsoft.com/office/drawing/2014/main" id="{2B0E8D9B-CF6F-39DD-519D-66C9C7A5BC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6000" y="4366635"/>
            <a:ext cx="5011464" cy="84043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96DE3A-BC0D-1DB7-70F6-4DEB8F8B97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5048" y="2616778"/>
            <a:ext cx="4442153" cy="812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01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27E0A-0A53-478E-E528-5BA6941A3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vector and matrix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8474-45F9-F6FB-112B-94C6D17AF6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4521" t="65935" r="-4212" b="19484"/>
          <a:stretch/>
        </p:blipFill>
        <p:spPr>
          <a:xfrm>
            <a:off x="2302422" y="2721979"/>
            <a:ext cx="2455479" cy="6446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3D9804-4CD6-9F3F-99F3-30D393062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234" b="10279"/>
          <a:stretch/>
        </p:blipFill>
        <p:spPr>
          <a:xfrm>
            <a:off x="2039665" y="4562381"/>
            <a:ext cx="3178041" cy="6446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0292B73-6EEA-8DE7-9BA4-6E4C3D66AFCD}"/>
              </a:ext>
            </a:extLst>
          </p:cNvPr>
          <p:cNvSpPr txBox="1"/>
          <p:nvPr/>
        </p:nvSpPr>
        <p:spPr>
          <a:xfrm>
            <a:off x="1534510" y="2017986"/>
            <a:ext cx="1872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Scalar derivatives: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F345372-0619-A1FF-D624-FBA1BC70A1E0}"/>
              </a:ext>
            </a:extLst>
          </p:cNvPr>
          <p:cNvSpPr txBox="1"/>
          <p:nvPr/>
        </p:nvSpPr>
        <p:spPr>
          <a:xfrm>
            <a:off x="1534510" y="3917741"/>
            <a:ext cx="193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Matrix derivatives: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E05A88-6C64-D6F3-5C91-0BA617251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1409" y="2457824"/>
            <a:ext cx="4864756" cy="10170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48DF6-FD4E-5AA4-E973-0C0AAB33FE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409" y="4287073"/>
            <a:ext cx="4559957" cy="87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1720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B2D8-A83B-06E6-FC97-7FA493AC6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Homework: (keeners only)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6ED43-79E2-CB77-50D3-1BB92F0A8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Consider function: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Can write as:</a:t>
            </a:r>
          </a:p>
          <a:p>
            <a:endParaRPr lang="en-US" dirty="0"/>
          </a:p>
          <a:p>
            <a:r>
              <a:rPr lang="en-US" dirty="0"/>
              <a:t>Now calculate: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Write final expression as a matrix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7AB7C6-3C9E-F71E-BA91-02F7076CC2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651" y="1840405"/>
            <a:ext cx="1435100" cy="33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F1EF82A-93B8-4C0F-BDB2-B8BCA93B2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7941" y="1481958"/>
            <a:ext cx="1407253" cy="17514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DEEAE-745B-42E6-68C7-1DBA74F82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2984" y="1752053"/>
            <a:ext cx="1366351" cy="13255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3F8E3E-1123-F402-2B0D-3FD9BF8E5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651" y="2854621"/>
            <a:ext cx="2375558" cy="9018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3464CE-0AA9-B09E-2FD3-AA2A56D9C7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9073" y="3830025"/>
            <a:ext cx="3393854" cy="184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9454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>
                <a:solidFill>
                  <a:srgbClr val="CB8362"/>
                </a:solidFill>
              </a:rPr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7673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E429383-D080-3282-EE9D-794D9FE81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</p:spTree>
    <p:extLst>
      <p:ext uri="{BB962C8B-B14F-4D97-AF65-F5344CB8AC3E}">
        <p14:creationId xmlns:p14="http://schemas.microsoft.com/office/powerpoint/2010/main" val="3083423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forward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ED8C7F87-327E-9608-C95E-2A7093057B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</p:txBody>
      </p:sp>
    </p:spTree>
    <p:extLst>
      <p:ext uri="{BB962C8B-B14F-4D97-AF65-F5344CB8AC3E}">
        <p14:creationId xmlns:p14="http://schemas.microsoft.com/office/powerpoint/2010/main" val="415312573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46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26434195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/>
              <a:t>Backpropagation forward pass</a:t>
            </a:r>
          </a:p>
          <a:p>
            <a:r>
              <a:rPr lang="en-US" dirty="0">
                <a:solidFill>
                  <a:srgbClr val="CB8362"/>
                </a:solidFill>
              </a:rPr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9553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828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E349E-1E3C-2743-BF2E-2A913B9DA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Yikes!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B14BA-70A2-4CB4-9A10-EC2DDF0F2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Quite similar to: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45C277-7326-63D4-8052-A7ABA19FA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278" y="2803606"/>
            <a:ext cx="3729202" cy="625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07CB3D-BCDE-52FA-6DF6-4E353CD6EE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42" y="4627057"/>
            <a:ext cx="3845473" cy="69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8621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530BAD8-B632-DBC3-C052-B123401D95A9}"/>
              </a:ext>
            </a:extLst>
          </p:cNvPr>
          <p:cNvSpPr/>
          <p:nvPr/>
        </p:nvSpPr>
        <p:spPr>
          <a:xfrm>
            <a:off x="7977352" y="3248423"/>
            <a:ext cx="392933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67CF5-5E51-A915-96B4-DF9E55BFDF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84426" y="3328330"/>
            <a:ext cx="3729202" cy="6253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210D3D-69BF-BF10-9CF5-0FAA8163ABD8}"/>
              </a:ext>
            </a:extLst>
          </p:cNvPr>
          <p:cNvSpPr/>
          <p:nvPr/>
        </p:nvSpPr>
        <p:spPr>
          <a:xfrm>
            <a:off x="7830207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6313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7735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060EE-943F-F1FF-9E01-47A25B22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</a:t>
            </a:r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3CE6-B4FC-EF41-57A0-87D02D0EC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269" y="2110265"/>
            <a:ext cx="5328745" cy="3919024"/>
          </a:xfrm>
        </p:spPr>
      </p:pic>
    </p:spTree>
    <p:extLst>
      <p:ext uri="{BB962C8B-B14F-4D97-AF65-F5344CB8AC3E}">
        <p14:creationId xmlns:p14="http://schemas.microsoft.com/office/powerpoint/2010/main" val="174552889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060EE-943F-F1FF-9E01-47A25B22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</a:t>
            </a:r>
            <a:r>
              <a:rPr lang="en-US" dirty="0" err="1"/>
              <a:t>ReLU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F3CE6-B4FC-EF41-57A0-87D02D0EC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7269" y="2110265"/>
            <a:ext cx="5328745" cy="3919024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86EE84-5FE5-08D0-EE1F-C39D1EC85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7232" y="3429000"/>
            <a:ext cx="1447800" cy="469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5380B3-F205-3CD0-60E7-886056ACCCE6}"/>
              </a:ext>
            </a:extLst>
          </p:cNvPr>
          <p:cNvSpPr txBox="1"/>
          <p:nvPr/>
        </p:nvSpPr>
        <p:spPr>
          <a:xfrm>
            <a:off x="7667506" y="4143915"/>
            <a:ext cx="2674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“Indicator function”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02515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92B01-D03F-2043-E887-00026AAF8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Derivative of RELU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42C385-6DDE-FB35-7444-343F55B09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70" y="2329514"/>
            <a:ext cx="2705100" cy="469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D5F017-A643-B10C-DC27-276298CD7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463" y="1690688"/>
            <a:ext cx="1452611" cy="13585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3CA4AD-8502-0507-7465-28F1B33E35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4222" y="1652611"/>
            <a:ext cx="1600207" cy="1507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86B2F5-DB0F-2045-E1C0-F3F0F43C6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334" y="3908140"/>
            <a:ext cx="3048797" cy="132556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42F92C4-7890-B679-2CFB-7AAAF34E3471}"/>
              </a:ext>
            </a:extLst>
          </p:cNvPr>
          <p:cNvSpPr txBox="1"/>
          <p:nvPr/>
        </p:nvSpPr>
        <p:spPr>
          <a:xfrm>
            <a:off x="445711" y="1714196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Consider: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72F62-1A0C-38C1-FA0B-9E2DA6B5DE0C}"/>
              </a:ext>
            </a:extLst>
          </p:cNvPr>
          <p:cNvSpPr txBox="1"/>
          <p:nvPr/>
        </p:nvSpPr>
        <p:spPr>
          <a:xfrm>
            <a:off x="5002275" y="1561703"/>
            <a:ext cx="2588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where: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8C3171-7351-EE9E-2A3E-CACF50AFBE62}"/>
              </a:ext>
            </a:extLst>
          </p:cNvPr>
          <p:cNvSpPr txBox="1"/>
          <p:nvPr/>
        </p:nvSpPr>
        <p:spPr>
          <a:xfrm>
            <a:off x="445710" y="3348112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We could equivalently write: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57F9B-DC25-3814-23EA-763D7BC4B407}"/>
              </a:ext>
            </a:extLst>
          </p:cNvPr>
          <p:cNvSpPr txBox="1"/>
          <p:nvPr/>
        </p:nvSpPr>
        <p:spPr>
          <a:xfrm>
            <a:off x="4347839" y="3342391"/>
            <a:ext cx="3243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Taking the derivative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A122474-D679-BF86-4913-A21CFB29ADA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431"/>
          <a:stretch/>
        </p:blipFill>
        <p:spPr>
          <a:xfrm>
            <a:off x="7472855" y="3931985"/>
            <a:ext cx="4310039" cy="116997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41C959-A0FD-1A90-89D7-95F19E339D8A}"/>
              </a:ext>
            </a:extLst>
          </p:cNvPr>
          <p:cNvSpPr txBox="1"/>
          <p:nvPr/>
        </p:nvSpPr>
        <p:spPr>
          <a:xfrm>
            <a:off x="4540801" y="5528007"/>
            <a:ext cx="5191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We can equivalently pointwise multiply by diagonal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09CCD9C-4FE0-3879-A59B-2BD21628C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5415" y="6088439"/>
            <a:ext cx="1879600" cy="469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DFFEAC1-E8DA-3FB7-8360-552AC44977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3129" y="3944324"/>
            <a:ext cx="2008963" cy="116550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E3A8A31-81B9-D678-AC81-E29019D220F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8773"/>
          <a:stretch/>
        </p:blipFill>
        <p:spPr>
          <a:xfrm>
            <a:off x="4540801" y="3939858"/>
            <a:ext cx="812328" cy="116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803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092BFEB-B1A2-5369-47CA-3970E0B5E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859" y="4322597"/>
            <a:ext cx="2301766" cy="6341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60E962A-F3F0-9A10-6B24-186BC2425C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859" y="5142587"/>
            <a:ext cx="5072531" cy="15282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B9E09B-5DE2-7DEE-BDC9-270C5A5632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744"/>
          <a:stretch/>
        </p:blipFill>
        <p:spPr>
          <a:xfrm>
            <a:off x="6493858" y="3532462"/>
            <a:ext cx="397193" cy="6341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FE49D5-E34C-A20F-0567-3437FA45DC27}"/>
              </a:ext>
            </a:extLst>
          </p:cNvPr>
          <p:cNvSpPr/>
          <p:nvPr/>
        </p:nvSpPr>
        <p:spPr>
          <a:xfrm>
            <a:off x="7283669" y="4217319"/>
            <a:ext cx="525517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07013E-B35D-39CD-E392-1A6B85DA12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8427" y="3472028"/>
            <a:ext cx="1574800" cy="4699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1E35A4D-A70A-DA2F-D4F7-7C79A1001EC0}"/>
              </a:ext>
            </a:extLst>
          </p:cNvPr>
          <p:cNvSpPr/>
          <p:nvPr/>
        </p:nvSpPr>
        <p:spPr>
          <a:xfrm>
            <a:off x="9585434" y="3248423"/>
            <a:ext cx="2153089" cy="844716"/>
          </a:xfrm>
          <a:prstGeom prst="rect">
            <a:avLst/>
          </a:prstGeom>
          <a:noFill/>
          <a:ln w="31750">
            <a:solidFill>
              <a:srgbClr val="CB8362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457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F02B4F-F7E0-4312-91AD-5CB08F4A6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917" y="3839036"/>
            <a:ext cx="3525334" cy="211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959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E21A4-099A-40EB-DEB9-33712D37C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such a big deal?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79490-8DB2-BAEC-C166-93CDC5E2A1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neural network is just an equation: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it’s a huge equation, and we need to compute derivative</a:t>
            </a:r>
          </a:p>
          <a:p>
            <a:pPr lvl="1"/>
            <a:r>
              <a:rPr lang="en-US" dirty="0"/>
              <a:t>for every parameter</a:t>
            </a:r>
          </a:p>
          <a:p>
            <a:pPr lvl="1"/>
            <a:r>
              <a:rPr lang="en-US" dirty="0"/>
              <a:t>for every point in the batch</a:t>
            </a:r>
          </a:p>
          <a:p>
            <a:pPr lvl="1"/>
            <a:r>
              <a:rPr lang="en-US" dirty="0"/>
              <a:t>for every iteration of SGD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6D06E8-96F3-13AB-5431-09F4AAA65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357" y="2675731"/>
            <a:ext cx="10559419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423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7376-CE9C-DF1C-1A96-0E72532C3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backward pass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B674C-B55B-28B2-44F8-0D4F3855B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295" y="3839036"/>
            <a:ext cx="1743184" cy="2831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877ED2-6695-970C-23AF-1C2D84D79222}"/>
              </a:ext>
            </a:extLst>
          </p:cNvPr>
          <p:cNvSpPr txBox="1"/>
          <p:nvPr/>
        </p:nvSpPr>
        <p:spPr>
          <a:xfrm>
            <a:off x="180097" y="3441680"/>
            <a:ext cx="25889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Write this as a series of </a:t>
            </a:r>
          </a:p>
          <a:p>
            <a:r>
              <a:rPr lang="en-US" dirty="0"/>
              <a:t>intermediate calculations</a:t>
            </a:r>
          </a:p>
          <a:p>
            <a:endParaRPr lang="en-US" dirty="0"/>
          </a:p>
          <a:p>
            <a:r>
              <a:rPr lang="en-US" dirty="0"/>
              <a:t>2. Compute these intermediate quantities</a:t>
            </a:r>
          </a:p>
          <a:p>
            <a:endParaRPr lang="en-US" dirty="0"/>
          </a:p>
          <a:p>
            <a:r>
              <a:rPr lang="en-US" dirty="0"/>
              <a:t>3. Take derivatives of output with respect to intermediate quantities</a:t>
            </a:r>
          </a:p>
          <a:p>
            <a:endParaRPr lang="en-US" dirty="0"/>
          </a:p>
          <a:p>
            <a:r>
              <a:rPr lang="en-US" dirty="0"/>
              <a:t>4. Take derivatives </a:t>
            </a:r>
            <a:r>
              <a:rPr lang="en-US" dirty="0" err="1"/>
              <a:t>w.r.t.</a:t>
            </a:r>
            <a:endParaRPr lang="en-US" dirty="0"/>
          </a:p>
          <a:p>
            <a:r>
              <a:rPr lang="en-US" dirty="0"/>
              <a:t>parameters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FE4EB25E-355D-0BBF-0346-E510A0F37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6479" y="511357"/>
            <a:ext cx="6920210" cy="2253505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BCE8A9-A748-5FD0-7478-7F85D507B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2" y="3874021"/>
            <a:ext cx="3549804" cy="203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4260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1910A99-E83F-D592-A40D-A54A28C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16445"/>
            <a:ext cx="7772400" cy="2149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314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1910A99-E83F-D592-A40D-A54A28C1C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16445"/>
            <a:ext cx="7772400" cy="21498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6B9455-92D2-CF04-0CBB-603F0768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39" y="5178964"/>
            <a:ext cx="11173522" cy="68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147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A96B13-5A04-AE84-1B24-E2E9F994B39A}"/>
              </a:ext>
            </a:extLst>
          </p:cNvPr>
          <p:cNvSpPr/>
          <p:nvPr/>
        </p:nvSpPr>
        <p:spPr>
          <a:xfrm>
            <a:off x="6746488" y="4560849"/>
            <a:ext cx="3468029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808C1F-1C9C-9CF7-A41A-78FCAC126305}"/>
              </a:ext>
            </a:extLst>
          </p:cNvPr>
          <p:cNvSpPr/>
          <p:nvPr/>
        </p:nvSpPr>
        <p:spPr>
          <a:xfrm>
            <a:off x="1823740" y="4828478"/>
            <a:ext cx="4922748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3098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A96B13-5A04-AE84-1B24-E2E9F994B39A}"/>
              </a:ext>
            </a:extLst>
          </p:cNvPr>
          <p:cNvSpPr/>
          <p:nvPr/>
        </p:nvSpPr>
        <p:spPr>
          <a:xfrm>
            <a:off x="6746488" y="4560849"/>
            <a:ext cx="3468029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808C1F-1C9C-9CF7-A41A-78FCAC126305}"/>
              </a:ext>
            </a:extLst>
          </p:cNvPr>
          <p:cNvSpPr/>
          <p:nvPr/>
        </p:nvSpPr>
        <p:spPr>
          <a:xfrm>
            <a:off x="1823740" y="4828478"/>
            <a:ext cx="4922748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16ACB-E1C4-2C00-251F-9A7C9E03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796" y="5093708"/>
            <a:ext cx="10394866" cy="1671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650D65-A310-50B8-4A23-24461D9FF2B0}"/>
              </a:ext>
            </a:extLst>
          </p:cNvPr>
          <p:cNvSpPr/>
          <p:nvPr/>
        </p:nvSpPr>
        <p:spPr>
          <a:xfrm>
            <a:off x="6096000" y="1405054"/>
            <a:ext cx="1029629" cy="446048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DF571B-A784-79BA-9D0B-4871DE96694F}"/>
              </a:ext>
            </a:extLst>
          </p:cNvPr>
          <p:cNvSpPr/>
          <p:nvPr/>
        </p:nvSpPr>
        <p:spPr>
          <a:xfrm>
            <a:off x="9173737" y="5040350"/>
            <a:ext cx="862361" cy="735981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7998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A96B13-5A04-AE84-1B24-E2E9F994B39A}"/>
              </a:ext>
            </a:extLst>
          </p:cNvPr>
          <p:cNvSpPr/>
          <p:nvPr/>
        </p:nvSpPr>
        <p:spPr>
          <a:xfrm>
            <a:off x="6746488" y="4560849"/>
            <a:ext cx="3468029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808C1F-1C9C-9CF7-A41A-78FCAC126305}"/>
              </a:ext>
            </a:extLst>
          </p:cNvPr>
          <p:cNvSpPr/>
          <p:nvPr/>
        </p:nvSpPr>
        <p:spPr>
          <a:xfrm>
            <a:off x="1823740" y="4828478"/>
            <a:ext cx="4922748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16ACB-E1C4-2C00-251F-9A7C9E03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796" y="5093708"/>
            <a:ext cx="10394866" cy="1671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650D65-A310-50B8-4A23-24461D9FF2B0}"/>
              </a:ext>
            </a:extLst>
          </p:cNvPr>
          <p:cNvSpPr/>
          <p:nvPr/>
        </p:nvSpPr>
        <p:spPr>
          <a:xfrm>
            <a:off x="2995961" y="2390049"/>
            <a:ext cx="1910576" cy="1200643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A23A28-ED3D-22F0-204C-0F2BCCC5CA41}"/>
              </a:ext>
            </a:extLst>
          </p:cNvPr>
          <p:cNvSpPr/>
          <p:nvPr/>
        </p:nvSpPr>
        <p:spPr>
          <a:xfrm>
            <a:off x="8720254" y="6041561"/>
            <a:ext cx="1784195" cy="735981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525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9A96B13-5A04-AE84-1B24-E2E9F994B39A}"/>
              </a:ext>
            </a:extLst>
          </p:cNvPr>
          <p:cNvSpPr/>
          <p:nvPr/>
        </p:nvSpPr>
        <p:spPr>
          <a:xfrm>
            <a:off x="6746488" y="4560849"/>
            <a:ext cx="3468029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808C1F-1C9C-9CF7-A41A-78FCAC126305}"/>
              </a:ext>
            </a:extLst>
          </p:cNvPr>
          <p:cNvSpPr/>
          <p:nvPr/>
        </p:nvSpPr>
        <p:spPr>
          <a:xfrm>
            <a:off x="1823740" y="4828478"/>
            <a:ext cx="4922748" cy="4237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16ACB-E1C4-2C00-251F-9A7C9E034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796" y="5093708"/>
            <a:ext cx="10394866" cy="1671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F650D65-A310-50B8-4A23-24461D9FF2B0}"/>
              </a:ext>
            </a:extLst>
          </p:cNvPr>
          <p:cNvSpPr/>
          <p:nvPr/>
        </p:nvSpPr>
        <p:spPr>
          <a:xfrm>
            <a:off x="2995960" y="3546088"/>
            <a:ext cx="3427141" cy="625674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A23A28-ED3D-22F0-204C-0F2BCCC5CA41}"/>
              </a:ext>
            </a:extLst>
          </p:cNvPr>
          <p:cNvSpPr/>
          <p:nvPr/>
        </p:nvSpPr>
        <p:spPr>
          <a:xfrm>
            <a:off x="6869152" y="5040351"/>
            <a:ext cx="3099782" cy="735981"/>
          </a:xfrm>
          <a:prstGeom prst="rect">
            <a:avLst/>
          </a:prstGeom>
          <a:noFill/>
          <a:ln w="28575">
            <a:solidFill>
              <a:srgbClr val="CB83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0901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7248F-2C09-35FA-BF4F-BC22E796B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 summary</a:t>
            </a:r>
          </a:p>
        </p:txBody>
      </p:sp>
      <p:pic>
        <p:nvPicPr>
          <p:cNvPr id="4" name="Picture 3" descr="Text, letter&#10;&#10;Description automatically generated">
            <a:extLst>
              <a:ext uri="{FF2B5EF4-FFF2-40B4-BE49-F238E27FC236}">
                <a16:creationId xmlns:a16="http://schemas.microsoft.com/office/drawing/2014/main" id="{044C073A-146D-862B-5FDA-519F3EF3B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740" y="1510535"/>
            <a:ext cx="8544520" cy="3609081"/>
          </a:xfrm>
          <a:prstGeom prst="rect">
            <a:avLst/>
          </a:prstGeom>
        </p:spPr>
      </p:pic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8F094180-69ED-B221-AC13-90EE673D4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26" y="5213131"/>
            <a:ext cx="1985347" cy="14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9233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DC82A-0F76-8358-F7B3-20B14A87D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14AA8-9839-EC7D-48A4-5C8C9EF74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Extremely efficient</a:t>
            </a:r>
          </a:p>
          <a:p>
            <a:pPr lvl="1"/>
            <a:r>
              <a:rPr lang="en-US" dirty="0"/>
              <a:t>Only need matrix multiplication and thresholding for </a:t>
            </a:r>
            <a:r>
              <a:rPr lang="en-US" dirty="0" err="1"/>
              <a:t>ReLU</a:t>
            </a:r>
            <a:r>
              <a:rPr lang="en-US" dirty="0"/>
              <a:t> functions</a:t>
            </a:r>
          </a:p>
          <a:p>
            <a:r>
              <a:rPr lang="en-US" dirty="0"/>
              <a:t>Memory hungry – must store all the intermediate quantities</a:t>
            </a:r>
          </a:p>
          <a:p>
            <a:r>
              <a:rPr lang="en-US" dirty="0"/>
              <a:t>Sequential</a:t>
            </a:r>
          </a:p>
          <a:p>
            <a:pPr lvl="1"/>
            <a:r>
              <a:rPr lang="en-US" dirty="0"/>
              <a:t>can process multiple batches in parallel</a:t>
            </a:r>
          </a:p>
          <a:p>
            <a:pPr lvl="1"/>
            <a:r>
              <a:rPr lang="en-US" dirty="0"/>
              <a:t>but things get harder if the whole model doesn’t fit on one machine.</a:t>
            </a:r>
          </a:p>
        </p:txBody>
      </p:sp>
    </p:spTree>
    <p:extLst>
      <p:ext uri="{BB962C8B-B14F-4D97-AF65-F5344CB8AC3E}">
        <p14:creationId xmlns:p14="http://schemas.microsoft.com/office/powerpoint/2010/main" val="288688976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912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0957D-0246-9901-A5C1-E7018C762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2: initialization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6B3355-B6D1-7837-C49A-ED666026E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264" y="1487978"/>
            <a:ext cx="8377764" cy="45793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BF9FAFF-9958-39CE-CCEB-7C85EB6B8B69}"/>
              </a:ext>
            </a:extLst>
          </p:cNvPr>
          <p:cNvSpPr txBox="1"/>
          <p:nvPr/>
        </p:nvSpPr>
        <p:spPr>
          <a:xfrm>
            <a:off x="1963921" y="6193588"/>
            <a:ext cx="8110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Where should we start the parameters before we commence SGD?</a:t>
            </a:r>
          </a:p>
        </p:txBody>
      </p:sp>
    </p:spTree>
    <p:extLst>
      <p:ext uri="{BB962C8B-B14F-4D97-AF65-F5344CB8AC3E}">
        <p14:creationId xmlns:p14="http://schemas.microsoft.com/office/powerpoint/2010/main" val="4649748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FBB12-AEDC-C61B-939E-1D5C1D43C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Algorithmic differentiation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2E248-DA1F-0C3D-0EDC-582E4D8B1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deep learning frameworks compute derivatives automatically</a:t>
            </a:r>
          </a:p>
          <a:p>
            <a:r>
              <a:rPr lang="en-US" dirty="0"/>
              <a:t>You just have to specify the model and the loss</a:t>
            </a:r>
          </a:p>
          <a:p>
            <a:r>
              <a:rPr lang="en-US" dirty="0"/>
              <a:t>How?  </a:t>
            </a:r>
            <a:r>
              <a:rPr lang="en-US" dirty="0">
                <a:solidFill>
                  <a:srgbClr val="CB8362"/>
                </a:solidFill>
              </a:rPr>
              <a:t>Algorithmic differentiation</a:t>
            </a:r>
          </a:p>
          <a:p>
            <a:pPr lvl="1"/>
            <a:r>
              <a:rPr lang="en-US" dirty="0"/>
              <a:t>Each component knows how to compute its own derivative</a:t>
            </a:r>
          </a:p>
          <a:p>
            <a:pPr lvl="2"/>
            <a:r>
              <a:rPr lang="en-US" dirty="0" err="1"/>
              <a:t>ReLU</a:t>
            </a:r>
            <a:r>
              <a:rPr lang="en-US" dirty="0"/>
              <a:t>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input</a:t>
            </a:r>
          </a:p>
          <a:p>
            <a:pPr lvl="2"/>
            <a:r>
              <a:rPr lang="en-US" dirty="0"/>
              <a:t>Linear function knows how to compute </a:t>
            </a:r>
            <a:r>
              <a:rPr lang="en-US" dirty="0" err="1"/>
              <a:t>deriv</a:t>
            </a:r>
            <a:r>
              <a:rPr lang="en-US" dirty="0"/>
              <a:t> of output </a:t>
            </a:r>
            <a:r>
              <a:rPr lang="en-US" dirty="0" err="1"/>
              <a:t>w.r.t.</a:t>
            </a:r>
            <a:r>
              <a:rPr lang="en-US" dirty="0"/>
              <a:t> parameter</a:t>
            </a:r>
          </a:p>
          <a:p>
            <a:pPr lvl="1"/>
            <a:r>
              <a:rPr lang="en-US" dirty="0"/>
              <a:t>You specify how the order of the components</a:t>
            </a:r>
          </a:p>
          <a:p>
            <a:pPr lvl="1"/>
            <a:r>
              <a:rPr lang="en-US" dirty="0"/>
              <a:t>It can compute the chain of derivatives</a:t>
            </a:r>
          </a:p>
          <a:p>
            <a:r>
              <a:rPr lang="en-US" dirty="0"/>
              <a:t>Works with branches as long as it’s still an acyclic graph</a:t>
            </a:r>
          </a:p>
        </p:txBody>
      </p:sp>
    </p:spTree>
    <p:extLst>
      <p:ext uri="{BB962C8B-B14F-4D97-AF65-F5344CB8AC3E}">
        <p14:creationId xmlns:p14="http://schemas.microsoft.com/office/powerpoint/2010/main" val="139628807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>
                <a:solidFill>
                  <a:srgbClr val="CB8362"/>
                </a:solidFill>
              </a:rPr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26405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0CDC6A59-76F1-A40D-C682-7887783CC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6925" y="282168"/>
            <a:ext cx="4443569" cy="6575832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6223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0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9552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17BD-89E1-8C99-C8DB-A35F7D5C0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PyTorch</a:t>
            </a:r>
            <a:r>
              <a:rPr lang="en-US" dirty="0"/>
              <a:t>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6448A8-5769-6E6C-2239-12C6EC31DC49}"/>
              </a:ext>
            </a:extLst>
          </p:cNvPr>
          <p:cNvSpPr txBox="1"/>
          <p:nvPr/>
        </p:nvSpPr>
        <p:spPr>
          <a:xfrm>
            <a:off x="838200" y="1773645"/>
            <a:ext cx="417523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a neural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Initialize params with He 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 loss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optimization algorithm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initial learning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learning rates schedule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some random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for 100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72F1FF09-F6D8-FE54-D118-7248AC84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434" y="-3547472"/>
            <a:ext cx="7031419" cy="104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982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r code with a white background&#10;&#10;Description automatically generated">
            <a:extLst>
              <a:ext uri="{FF2B5EF4-FFF2-40B4-BE49-F238E27FC236}">
                <a16:creationId xmlns:a16="http://schemas.microsoft.com/office/drawing/2014/main" id="{3AA6773A-5A24-78A0-3BEE-5F05F922B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628" y="1275047"/>
            <a:ext cx="3282295" cy="3282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9BF0C17-2898-F059-1D26-6C4F2CC95FB9}"/>
              </a:ext>
            </a:extLst>
          </p:cNvPr>
          <p:cNvSpPr txBox="1"/>
          <p:nvPr/>
        </p:nvSpPr>
        <p:spPr>
          <a:xfrm>
            <a:off x="3703011" y="4700478"/>
            <a:ext cx="4391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Feedback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ACB30C9-DA78-C6BF-A517-7839229CD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058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7E829-B791-C3C0-A4E7-C1FF9464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E75E3-98B3-3A9E-C392-3DC06AD9D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B8362"/>
                </a:solidFill>
              </a:rPr>
              <a:t>Backpropagation intuition</a:t>
            </a:r>
          </a:p>
          <a:p>
            <a:r>
              <a:rPr lang="en-US" dirty="0"/>
              <a:t>Toy model</a:t>
            </a:r>
          </a:p>
          <a:p>
            <a:r>
              <a:rPr lang="en-US" dirty="0"/>
              <a:t>Background mathematics</a:t>
            </a:r>
            <a:endParaRPr lang="en-US" dirty="0">
              <a:solidFill>
                <a:srgbClr val="CB8362"/>
              </a:solidFill>
            </a:endParaRPr>
          </a:p>
          <a:p>
            <a:r>
              <a:rPr lang="en-US" dirty="0"/>
              <a:t>Backpropagation forward pass</a:t>
            </a:r>
          </a:p>
          <a:p>
            <a:r>
              <a:rPr lang="en-US" dirty="0"/>
              <a:t>Backpropagation backward pass</a:t>
            </a:r>
          </a:p>
          <a:p>
            <a:r>
              <a:rPr lang="en-US" dirty="0"/>
              <a:t>Algorithmic differentiation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232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D6D6E9-F1A2-BB1C-6933-E9AB1D88E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02" y="4970972"/>
            <a:ext cx="5597616" cy="3665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49472D-7186-1117-C389-E639AB0E2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1:  Computing gradients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8E3BC1F-9DE9-7EC0-5801-7057969F6D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23202" y="3362667"/>
            <a:ext cx="4349298" cy="9808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8EE9C0-050E-C862-8540-CB65303CA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411" y="1975986"/>
            <a:ext cx="4795126" cy="10402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9D670E-7A3F-5192-C397-DC66DC70B7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052" y="5896856"/>
            <a:ext cx="3398199" cy="8322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B25CE68-19CE-7AEC-DE94-7351724F46D4}"/>
              </a:ext>
            </a:extLst>
          </p:cNvPr>
          <p:cNvSpPr txBox="1"/>
          <p:nvPr/>
        </p:nvSpPr>
        <p:spPr>
          <a:xfrm>
            <a:off x="838200" y="2278761"/>
            <a:ext cx="508184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Loss: sum of individual terms: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SGD Algorithm: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Parameters: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Need to compute gradients</a:t>
            </a:r>
          </a:p>
        </p:txBody>
      </p:sp>
    </p:spTree>
    <p:extLst>
      <p:ext uri="{BB962C8B-B14F-4D97-AF65-F5344CB8AC3E}">
        <p14:creationId xmlns:p14="http://schemas.microsoft.com/office/powerpoint/2010/main" val="456568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7528</TotalTime>
  <Words>2056</Words>
  <Application>Microsoft Macintosh PowerPoint</Application>
  <PresentationFormat>Widescreen</PresentationFormat>
  <Paragraphs>402</Paragraphs>
  <Slides>75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4" baseType="lpstr">
      <vt:lpstr>-apple-system</vt:lpstr>
      <vt:lpstr>Arial</vt:lpstr>
      <vt:lpstr>Calibri</vt:lpstr>
      <vt:lpstr>Calibri Light</vt:lpstr>
      <vt:lpstr>Cambria Math</vt:lpstr>
      <vt:lpstr>Monaco</vt:lpstr>
      <vt:lpstr>Symbol</vt:lpstr>
      <vt:lpstr>Times New Roman</vt:lpstr>
      <vt:lpstr>Office Theme</vt:lpstr>
      <vt:lpstr>CM20315 - Machine Learning </vt:lpstr>
      <vt:lpstr>Music genre classification</vt:lpstr>
      <vt:lpstr>Loss function</vt:lpstr>
      <vt:lpstr>Example</vt:lpstr>
      <vt:lpstr>Problem 1:  Computing gradients</vt:lpstr>
      <vt:lpstr>Why is this such a big deal?</vt:lpstr>
      <vt:lpstr>Problem 2: initialization</vt:lpstr>
      <vt:lpstr>Gradients</vt:lpstr>
      <vt:lpstr>Problem 1:  Computing gradients</vt:lpstr>
      <vt:lpstr>Algorithm to compute gradient efficiently</vt:lpstr>
      <vt:lpstr>BackProp intuition #1:  the forward pass</vt:lpstr>
      <vt:lpstr>PowerPoint Presentation</vt:lpstr>
      <vt:lpstr>PowerPoint Presentation</vt:lpstr>
      <vt:lpstr>PowerPoint Presentation</vt:lpstr>
      <vt:lpstr>Gradients</vt:lpstr>
      <vt:lpstr>Toy function</vt:lpstr>
      <vt:lpstr>Toy function</vt:lpstr>
      <vt:lpstr>Gradients of toy function</vt:lpstr>
      <vt:lpstr>Gradients of composed functions</vt:lpstr>
      <vt:lpstr>Forward pass</vt:lpstr>
      <vt:lpstr>Forward pass</vt:lpstr>
      <vt:lpstr>Forward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Backward pass</vt:lpstr>
      <vt:lpstr>Gradients</vt:lpstr>
      <vt:lpstr>Matrix calculus</vt:lpstr>
      <vt:lpstr>Matrix calculus</vt:lpstr>
      <vt:lpstr>Matrix calculus</vt:lpstr>
      <vt:lpstr>Comparing vector and matrix</vt:lpstr>
      <vt:lpstr>Comparing vector and matrix</vt:lpstr>
      <vt:lpstr>Comparing vector and matrix</vt:lpstr>
      <vt:lpstr>Homework: (keeners only)</vt:lpstr>
      <vt:lpstr>Gradients</vt:lpstr>
      <vt:lpstr>The forward pass</vt:lpstr>
      <vt:lpstr>The forward pass</vt:lpstr>
      <vt:lpstr>The backward pass</vt:lpstr>
      <vt:lpstr>Gradients</vt:lpstr>
      <vt:lpstr>The backward pass</vt:lpstr>
      <vt:lpstr>Yikes!</vt:lpstr>
      <vt:lpstr>The backward pass</vt:lpstr>
      <vt:lpstr>The backward pass</vt:lpstr>
      <vt:lpstr>Derivative of ReLU</vt:lpstr>
      <vt:lpstr>Derivative of ReLU</vt:lpstr>
      <vt:lpstr>Derivative of RELU</vt:lpstr>
      <vt:lpstr>The backward pass</vt:lpstr>
      <vt:lpstr>The backward pass</vt:lpstr>
      <vt:lpstr>The backward pass</vt:lpstr>
      <vt:lpstr>Backprop summary</vt:lpstr>
      <vt:lpstr>Backprop summary</vt:lpstr>
      <vt:lpstr>Backprop summary</vt:lpstr>
      <vt:lpstr>Backprop summary</vt:lpstr>
      <vt:lpstr>Backprop summary</vt:lpstr>
      <vt:lpstr>Backprop summary</vt:lpstr>
      <vt:lpstr>Backprop summary</vt:lpstr>
      <vt:lpstr>Pros and cons</vt:lpstr>
      <vt:lpstr>Gradients</vt:lpstr>
      <vt:lpstr>Algorithmic differentiation</vt:lpstr>
      <vt:lpstr>Gradients</vt:lpstr>
      <vt:lpstr>PyTorch code</vt:lpstr>
      <vt:lpstr>PyTorch code</vt:lpstr>
      <vt:lpstr>PyTorch code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Prince</dc:creator>
  <cp:lastModifiedBy>Simon Prince</cp:lastModifiedBy>
  <cp:revision>5</cp:revision>
  <cp:lastPrinted>2023-11-02T14:33:31Z</cp:lastPrinted>
  <dcterms:created xsi:type="dcterms:W3CDTF">2022-10-22T18:37:31Z</dcterms:created>
  <dcterms:modified xsi:type="dcterms:W3CDTF">2023-11-02T14:34:32Z</dcterms:modified>
</cp:coreProperties>
</file>

<file path=docProps/thumbnail.jpeg>
</file>